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  <p:sldMasterId id="2147483730" r:id="rId3"/>
    <p:sldMasterId id="2147483746" r:id="rId4"/>
    <p:sldMasterId id="214748375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1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8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8003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8003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71970" y="2132782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417724" y="1753342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86562" y="192274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34613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613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208581" y="213278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4"/>
          <p:cNvSpPr/>
          <p:nvPr/>
        </p:nvSpPr>
        <p:spPr>
          <a:xfrm>
            <a:off x="4254335" y="1753342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423173" y="192274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993125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993125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9067092" y="2132782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"/>
          <p:cNvSpPr/>
          <p:nvPr/>
        </p:nvSpPr>
        <p:spPr>
          <a:xfrm>
            <a:off x="8112846" y="1753342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8281684" y="192274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98003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98003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1371970" y="4304603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4"/>
          <p:cNvSpPr/>
          <p:nvPr/>
        </p:nvSpPr>
        <p:spPr>
          <a:xfrm>
            <a:off x="417724" y="3925163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586562" y="409457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34613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134613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5208581" y="4304603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9" name="円/楕円 4"/>
          <p:cNvSpPr/>
          <p:nvPr/>
        </p:nvSpPr>
        <p:spPr>
          <a:xfrm>
            <a:off x="4254335" y="3925163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4423173" y="409457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8993125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8993125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9067092" y="4304603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4"/>
          <p:cNvSpPr/>
          <p:nvPr/>
        </p:nvSpPr>
        <p:spPr>
          <a:xfrm>
            <a:off x="8112846" y="3925163"/>
            <a:ext cx="757677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8281684" y="409457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13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8003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8003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371970" y="2132782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417724" y="1753342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34613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34613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208581" y="213278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4"/>
          <p:cNvSpPr/>
          <p:nvPr/>
        </p:nvSpPr>
        <p:spPr>
          <a:xfrm>
            <a:off x="4254335" y="1753342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993125" y="228224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993125" y="162259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9067092" y="2132782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"/>
          <p:cNvSpPr/>
          <p:nvPr/>
        </p:nvSpPr>
        <p:spPr>
          <a:xfrm>
            <a:off x="8112846" y="1753342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98003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98003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1371970" y="4304603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4"/>
          <p:cNvSpPr/>
          <p:nvPr/>
        </p:nvSpPr>
        <p:spPr>
          <a:xfrm>
            <a:off x="417724" y="3925163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134613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134613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5208581" y="4304603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9" name="円/楕円 4"/>
          <p:cNvSpPr/>
          <p:nvPr/>
        </p:nvSpPr>
        <p:spPr>
          <a:xfrm>
            <a:off x="4254335" y="3925163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8993125" y="4454063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8993125" y="3794414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9067092" y="4304603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4"/>
          <p:cNvSpPr/>
          <p:nvPr/>
        </p:nvSpPr>
        <p:spPr>
          <a:xfrm>
            <a:off x="8112846" y="3925163"/>
            <a:ext cx="757677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0098" y="1896783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36708" y="1896783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195220" y="1896783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0098" y="406860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36708" y="406860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05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95220" y="406860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06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47054" y="2482903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47054" y="1871641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21022" y="2381831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1566776" y="2002391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49150" y="2145832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447054" y="3831436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47054" y="3220174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521022" y="3730363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"/>
          <p:cNvSpPr/>
          <p:nvPr/>
        </p:nvSpPr>
        <p:spPr>
          <a:xfrm>
            <a:off x="1566776" y="3350923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49150" y="349436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47054" y="5179969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447054" y="4568707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2521022" y="507889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円/楕円 4"/>
          <p:cNvSpPr/>
          <p:nvPr/>
        </p:nvSpPr>
        <p:spPr>
          <a:xfrm>
            <a:off x="1566776" y="4699456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649150" y="4842897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093531" y="2482903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93531" y="1871641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7167499" y="2381831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1" name="円/楕円 4"/>
          <p:cNvSpPr/>
          <p:nvPr/>
        </p:nvSpPr>
        <p:spPr>
          <a:xfrm>
            <a:off x="6213254" y="2002391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295627" y="2145832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093531" y="3831436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93531" y="3220174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/>
        </p:nvSpPr>
        <p:spPr>
          <a:xfrm>
            <a:off x="7167499" y="3730363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6" name="円/楕円 4"/>
          <p:cNvSpPr/>
          <p:nvPr/>
        </p:nvSpPr>
        <p:spPr>
          <a:xfrm>
            <a:off x="6213254" y="3350923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295627" y="349436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05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093531" y="5179969"/>
            <a:ext cx="3569631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093531" y="4568707"/>
            <a:ext cx="35696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7167499" y="5078896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1" name="円/楕円 4"/>
          <p:cNvSpPr/>
          <p:nvPr/>
        </p:nvSpPr>
        <p:spPr>
          <a:xfrm>
            <a:off x="6213254" y="4699456"/>
            <a:ext cx="757677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295627" y="4842897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06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円/楕円 4"/>
          <p:cNvSpPr/>
          <p:nvPr/>
        </p:nvSpPr>
        <p:spPr>
          <a:xfrm>
            <a:off x="1875680" y="2922710"/>
            <a:ext cx="219331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4"/>
          <p:cNvSpPr/>
          <p:nvPr/>
        </p:nvSpPr>
        <p:spPr>
          <a:xfrm>
            <a:off x="1875680" y="3922517"/>
            <a:ext cx="219331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0564" y="2829076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2200564" y="3828883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899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円/楕円 4"/>
          <p:cNvSpPr/>
          <p:nvPr/>
        </p:nvSpPr>
        <p:spPr>
          <a:xfrm>
            <a:off x="1875680" y="2454895"/>
            <a:ext cx="219331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4"/>
          <p:cNvSpPr/>
          <p:nvPr/>
        </p:nvSpPr>
        <p:spPr>
          <a:xfrm>
            <a:off x="1875680" y="3454702"/>
            <a:ext cx="219331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0564" y="2361261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2200564" y="3361068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/>
        </p:nvSpPr>
        <p:spPr>
          <a:xfrm>
            <a:off x="1875680" y="4454509"/>
            <a:ext cx="219331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2200564" y="4360875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1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円/楕円 4"/>
          <p:cNvSpPr/>
          <p:nvPr/>
        </p:nvSpPr>
        <p:spPr>
          <a:xfrm>
            <a:off x="1875680" y="1928652"/>
            <a:ext cx="219331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4"/>
          <p:cNvSpPr/>
          <p:nvPr/>
        </p:nvSpPr>
        <p:spPr>
          <a:xfrm>
            <a:off x="1875680" y="2928459"/>
            <a:ext cx="219331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0564" y="1835018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2200564" y="2834825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/>
        </p:nvSpPr>
        <p:spPr>
          <a:xfrm>
            <a:off x="1875680" y="3928266"/>
            <a:ext cx="219331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2200564" y="3834632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/>
        </p:nvSpPr>
        <p:spPr>
          <a:xfrm>
            <a:off x="1875680" y="4928073"/>
            <a:ext cx="219331" cy="2196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2200564" y="4834439"/>
            <a:ext cx="7959436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6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574335" y="1694012"/>
            <a:ext cx="5831368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84141" y="3853476"/>
            <a:ext cx="6030081" cy="151945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4141" y="3106729"/>
            <a:ext cx="603008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558109" y="3665306"/>
            <a:ext cx="80628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2158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484141" y="3853476"/>
            <a:ext cx="6030081" cy="151945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484141" y="3106729"/>
            <a:ext cx="603008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5558109" y="3665306"/>
            <a:ext cx="80628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14876"/>
            <a:ext cx="6214912" cy="3258053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6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574335" y="1694012"/>
            <a:ext cx="5831368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/>
        </p:nvSpPr>
        <p:spPr>
          <a:xfrm>
            <a:off x="5546594" y="3451507"/>
            <a:ext cx="291765" cy="292228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4"/>
          <p:cNvSpPr/>
          <p:nvPr/>
        </p:nvSpPr>
        <p:spPr>
          <a:xfrm>
            <a:off x="5546594" y="4098985"/>
            <a:ext cx="291765" cy="292228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4"/>
          <p:cNvSpPr/>
          <p:nvPr/>
        </p:nvSpPr>
        <p:spPr>
          <a:xfrm>
            <a:off x="5540110" y="4746463"/>
            <a:ext cx="291765" cy="292228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33320" y="3348572"/>
            <a:ext cx="595283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933320" y="3996050"/>
            <a:ext cx="595283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320" y="4643528"/>
            <a:ext cx="595283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0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779906" y="1633901"/>
            <a:ext cx="2252377" cy="225168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/>
        </p:nvSpPr>
        <p:spPr>
          <a:xfrm>
            <a:off x="756722" y="4203885"/>
            <a:ext cx="478367" cy="4791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818005" y="4265520"/>
            <a:ext cx="355801" cy="355856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6372" y="4246092"/>
            <a:ext cx="1735910" cy="375285"/>
          </a:xfrm>
        </p:spPr>
        <p:txBody>
          <a:bodyPr anchor="ctr">
            <a:normAutofit/>
          </a:bodyPr>
          <a:lstStyle>
            <a:lvl1pPr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/>
        </p:nvSpPr>
        <p:spPr>
          <a:xfrm>
            <a:off x="756722" y="4809305"/>
            <a:ext cx="478367" cy="4791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818005" y="4870940"/>
            <a:ext cx="355801" cy="355856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296372" y="4851512"/>
            <a:ext cx="1735910" cy="375285"/>
          </a:xfrm>
        </p:spPr>
        <p:txBody>
          <a:bodyPr anchor="ctr">
            <a:normAutofit/>
          </a:bodyPr>
          <a:lstStyle>
            <a:lvl1pPr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/>
        </p:nvSpPr>
        <p:spPr>
          <a:xfrm>
            <a:off x="756722" y="5434156"/>
            <a:ext cx="478367" cy="4791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818005" y="5495791"/>
            <a:ext cx="355801" cy="355856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296372" y="5476362"/>
            <a:ext cx="1735910" cy="375285"/>
          </a:xfrm>
        </p:spPr>
        <p:txBody>
          <a:bodyPr anchor="ctr">
            <a:normAutofit/>
          </a:bodyPr>
          <a:lstStyle>
            <a:lvl1pPr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3282807" y="2431982"/>
            <a:ext cx="3854593" cy="1259532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2807" y="1511721"/>
            <a:ext cx="385459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3356775" y="2310705"/>
            <a:ext cx="80628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3282807" y="1892582"/>
            <a:ext cx="3854593" cy="4070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7493052" y="1744848"/>
            <a:ext cx="1" cy="5137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/>
        </p:nvCxnSpPr>
        <p:spPr>
          <a:xfrm>
            <a:off x="7493052" y="2515561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/>
        </p:nvCxnSpPr>
        <p:spPr>
          <a:xfrm>
            <a:off x="7493052" y="3499862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/>
        </p:nvCxnSpPr>
        <p:spPr>
          <a:xfrm flipH="1">
            <a:off x="7493052" y="4484163"/>
            <a:ext cx="1" cy="72732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/>
        </p:nvSpPr>
        <p:spPr>
          <a:xfrm rot="8100000">
            <a:off x="7353992" y="1569329"/>
            <a:ext cx="278119" cy="278162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楕円 38"/>
          <p:cNvSpPr/>
          <p:nvPr/>
        </p:nvSpPr>
        <p:spPr>
          <a:xfrm>
            <a:off x="7364587" y="2258591"/>
            <a:ext cx="256931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楕円 43"/>
          <p:cNvSpPr/>
          <p:nvPr/>
        </p:nvSpPr>
        <p:spPr>
          <a:xfrm>
            <a:off x="7364587" y="3242891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楕円 45"/>
          <p:cNvSpPr/>
          <p:nvPr/>
        </p:nvSpPr>
        <p:spPr>
          <a:xfrm>
            <a:off x="7364587" y="4227192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楕円 47"/>
          <p:cNvSpPr/>
          <p:nvPr/>
        </p:nvSpPr>
        <p:spPr>
          <a:xfrm>
            <a:off x="7364587" y="5211492"/>
            <a:ext cx="256931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7689712" y="1545916"/>
            <a:ext cx="3756391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689711" y="2224629"/>
            <a:ext cx="3756391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7689712" y="2549522"/>
            <a:ext cx="3756391" cy="582933"/>
          </a:xfrm>
        </p:spPr>
        <p:txBody>
          <a:bodyPr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689711" y="3196192"/>
            <a:ext cx="3756391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7689712" y="3521086"/>
            <a:ext cx="3756391" cy="582933"/>
          </a:xfrm>
        </p:spPr>
        <p:txBody>
          <a:bodyPr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7689711" y="4167756"/>
            <a:ext cx="3756391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7689711" y="4492649"/>
            <a:ext cx="3756391" cy="582933"/>
          </a:xfrm>
        </p:spPr>
        <p:txBody>
          <a:bodyPr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7689710" y="5143569"/>
            <a:ext cx="3756391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7689711" y="5468463"/>
            <a:ext cx="3756391" cy="582933"/>
          </a:xfrm>
        </p:spPr>
        <p:txBody>
          <a:bodyPr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3282807" y="3812974"/>
            <a:ext cx="385139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3282807" y="4137867"/>
            <a:ext cx="3851399" cy="762408"/>
          </a:xfrm>
        </p:spPr>
        <p:txBody>
          <a:bodyPr numCol="2"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3282807" y="4984115"/>
            <a:ext cx="385139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3282807" y="5309009"/>
            <a:ext cx="3851399" cy="767219"/>
          </a:xfrm>
        </p:spPr>
        <p:txBody>
          <a:bodyPr numCol="2">
            <a:normAutofit/>
          </a:bodyPr>
          <a:lstStyle>
            <a:lvl1pPr marL="190510" indent="-190510">
              <a:spcBef>
                <a:spcPts val="0"/>
              </a:spcBef>
              <a:buFont typeface="Wingdings" panose="05000000000000000000" pitchFamily="2" charset="2"/>
              <a:buChar char="n"/>
              <a:defRPr sz="1067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8064" y="2548119"/>
            <a:ext cx="9095874" cy="2379045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64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748591" y="4520737"/>
            <a:ext cx="245983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48591" y="3893176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1369207" y="4371276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015763" y="1821407"/>
            <a:ext cx="1925487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3833783" y="1821407"/>
            <a:ext cx="1925487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6651804" y="1821407"/>
            <a:ext cx="1925487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9469825" y="1821407"/>
            <a:ext cx="1925487" cy="192489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3566611" y="4520737"/>
            <a:ext cx="245983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566611" y="3893176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4187227" y="437127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6384632" y="4520737"/>
            <a:ext cx="245983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6384632" y="3893176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7005248" y="437127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9202653" y="4520737"/>
            <a:ext cx="245983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9202653" y="3893176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9823269" y="4371276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154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3138432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989705" y="1412941"/>
            <a:ext cx="1726019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3807726" y="1412941"/>
            <a:ext cx="1726019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6625747" y="1412941"/>
            <a:ext cx="1726019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9443767" y="1412941"/>
            <a:ext cx="1726019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440821" y="3138432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6258841" y="3138432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9076862" y="3138432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622800" y="5632473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989705" y="3906982"/>
            <a:ext cx="1726019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3807726" y="3906982"/>
            <a:ext cx="1726019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6625747" y="3906982"/>
            <a:ext cx="1726019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9443767" y="3906982"/>
            <a:ext cx="1726019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3440821" y="5632473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6258841" y="5632473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9076862" y="5632473"/>
            <a:ext cx="245983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8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57847" y="4520737"/>
            <a:ext cx="300731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57847" y="3893176"/>
            <a:ext cx="300731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152203" y="4371276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798759" y="1821407"/>
            <a:ext cx="1925487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133257" y="1821407"/>
            <a:ext cx="1925487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8467754" y="1821407"/>
            <a:ext cx="1925487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4592345" y="4520737"/>
            <a:ext cx="300731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4592345" y="3893176"/>
            <a:ext cx="300731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5486701" y="437127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7926842" y="4520737"/>
            <a:ext cx="3007311" cy="1144637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7926842" y="3893176"/>
            <a:ext cx="300731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8821198" y="437127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2140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89843"/>
            <a:ext cx="12191761" cy="2942545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789843"/>
            <a:ext cx="5457371" cy="2942545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0266" y="2603297"/>
            <a:ext cx="4736496" cy="19065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3851" y="4860134"/>
            <a:ext cx="9004299" cy="1147893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63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3851" y="4860134"/>
            <a:ext cx="9004299" cy="1147893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1789843"/>
            <a:ext cx="1219176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 baseline="0"/>
            </a:lvl1pPr>
          </a:lstStyle>
          <a:p>
            <a:r>
              <a:rPr kumimoji="1" lang="it-IT" altLang="ja-JP"/>
              <a:t>Fare clic sull'icona per inserire un'immagine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8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71267" y="4860134"/>
            <a:ext cx="5735979" cy="1147893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1789843"/>
            <a:ext cx="1219176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 baseline="0"/>
            </a:lvl1pPr>
          </a:lstStyle>
          <a:p>
            <a:r>
              <a:rPr kumimoji="1" lang="it-IT" altLang="ja-JP"/>
              <a:t>Fare clic sull'icona per inserire un'immagine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72126" y="1789843"/>
            <a:ext cx="3885245" cy="4238745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86021" y="2021617"/>
            <a:ext cx="3390741" cy="37758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2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3851" y="4860134"/>
            <a:ext cx="9004299" cy="1147893"/>
          </a:xfrm>
        </p:spPr>
        <p:txBody>
          <a:bodyPr anchor="ctr"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789843"/>
            <a:ext cx="1219176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094458"/>
            <a:ext cx="1219176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93851" y="4105647"/>
            <a:ext cx="9004299" cy="588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3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正方形/長方形 10"/>
          <p:cNvSpPr/>
          <p:nvPr/>
        </p:nvSpPr>
        <p:spPr>
          <a:xfrm>
            <a:off x="4062413" y="1789919"/>
            <a:ext cx="4067175" cy="2947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3851" y="4860134"/>
            <a:ext cx="9004299" cy="1147893"/>
          </a:xfrm>
        </p:spPr>
        <p:txBody>
          <a:bodyPr anchor="ctr"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408927" y="2355586"/>
            <a:ext cx="412659" cy="412723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4902201" y="2305776"/>
            <a:ext cx="287587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1789918"/>
            <a:ext cx="4062411" cy="294791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8129351" y="1789918"/>
            <a:ext cx="4062411" cy="2947913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4408927" y="3112923"/>
            <a:ext cx="412659" cy="412723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4902201" y="3063113"/>
            <a:ext cx="287587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4408927" y="3870260"/>
            <a:ext cx="412659" cy="412723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4902201" y="3820450"/>
            <a:ext cx="287587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6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8002" y="2475792"/>
            <a:ext cx="329703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8002" y="1816142"/>
            <a:ext cx="329703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371970" y="2326331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4"/>
          <p:cNvSpPr/>
          <p:nvPr/>
        </p:nvSpPr>
        <p:spPr>
          <a:xfrm>
            <a:off x="417724" y="1946892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86562" y="211629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92186" y="2517761"/>
            <a:ext cx="3353806" cy="1371415"/>
          </a:xfrm>
        </p:spPr>
        <p:txBody>
          <a:bodyPr>
            <a:normAutofit/>
          </a:bodyPr>
          <a:lstStyle>
            <a:lvl1pPr algn="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92186" y="1858111"/>
            <a:ext cx="335380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9640661" y="2368301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1" name="円/楕円 4"/>
          <p:cNvSpPr/>
          <p:nvPr/>
        </p:nvSpPr>
        <p:spPr>
          <a:xfrm>
            <a:off x="11028099" y="1988861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1196937" y="215826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8002" y="4668406"/>
            <a:ext cx="329703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98002" y="4008757"/>
            <a:ext cx="329703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371970" y="451894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円/楕円 4"/>
          <p:cNvSpPr/>
          <p:nvPr/>
        </p:nvSpPr>
        <p:spPr>
          <a:xfrm>
            <a:off x="417724" y="4139506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586562" y="4308913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592186" y="4668406"/>
            <a:ext cx="3353806" cy="1371415"/>
          </a:xfrm>
        </p:spPr>
        <p:txBody>
          <a:bodyPr>
            <a:normAutofit/>
          </a:bodyPr>
          <a:lstStyle>
            <a:lvl1pPr algn="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92186" y="4008757"/>
            <a:ext cx="335380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9640661" y="4518946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41" name="円/楕円 4"/>
          <p:cNvSpPr/>
          <p:nvPr/>
        </p:nvSpPr>
        <p:spPr>
          <a:xfrm>
            <a:off x="11028099" y="4139506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1196937" y="4308913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69" y="1485964"/>
            <a:ext cx="2389092" cy="488220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5095240" y="2110617"/>
            <a:ext cx="2037081" cy="3656073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0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084431" y="1296810"/>
            <a:ext cx="4046104" cy="5561191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8003" y="2475792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8003" y="1816142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371970" y="2326331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4"/>
          <p:cNvSpPr/>
          <p:nvPr/>
        </p:nvSpPr>
        <p:spPr>
          <a:xfrm>
            <a:off x="417724" y="1946892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86562" y="211629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8112261" y="2517761"/>
            <a:ext cx="2833731" cy="1371415"/>
          </a:xfrm>
        </p:spPr>
        <p:txBody>
          <a:bodyPr>
            <a:normAutofit/>
          </a:bodyPr>
          <a:lstStyle>
            <a:lvl1pPr algn="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8112261" y="1858111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9640661" y="2368301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1" name="円/楕円 4"/>
          <p:cNvSpPr/>
          <p:nvPr/>
        </p:nvSpPr>
        <p:spPr>
          <a:xfrm>
            <a:off x="11028099" y="1988861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1196937" y="215826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8003" y="4668406"/>
            <a:ext cx="2833731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98003" y="4008757"/>
            <a:ext cx="283373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371970" y="451894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円/楕円 4"/>
          <p:cNvSpPr/>
          <p:nvPr/>
        </p:nvSpPr>
        <p:spPr>
          <a:xfrm>
            <a:off x="417724" y="4139506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586562" y="4308913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8112261" y="4668406"/>
            <a:ext cx="2833731" cy="1371415"/>
          </a:xfrm>
        </p:spPr>
        <p:txBody>
          <a:bodyPr>
            <a:normAutofit/>
          </a:bodyPr>
          <a:lstStyle>
            <a:lvl1pPr algn="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12261" y="4008757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9640661" y="4518946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41" name="円/楕円 4"/>
          <p:cNvSpPr/>
          <p:nvPr/>
        </p:nvSpPr>
        <p:spPr>
          <a:xfrm>
            <a:off x="11028099" y="4139506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1196937" y="4308913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16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3133093"/>
            <a:ext cx="7924800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386346"/>
            <a:ext cx="792480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207568" y="2944923"/>
            <a:ext cx="80628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38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5675337" y="1680892"/>
            <a:ext cx="6517714" cy="263886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680892"/>
            <a:ext cx="6517715" cy="263886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00990" y="5096102"/>
            <a:ext cx="4267073" cy="1144637"/>
          </a:xfrm>
        </p:spPr>
        <p:txBody>
          <a:bodyPr>
            <a:normAutofit/>
          </a:bodyPr>
          <a:lstStyle>
            <a:lvl1pPr algn="l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0990" y="4468541"/>
            <a:ext cx="426707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71273" y="4946642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38807" y="5096102"/>
            <a:ext cx="4267073" cy="1144637"/>
          </a:xfrm>
        </p:spPr>
        <p:txBody>
          <a:bodyPr>
            <a:normAutofit/>
          </a:bodyPr>
          <a:lstStyle>
            <a:lvl1pPr algn="l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938807" y="4468541"/>
            <a:ext cx="426707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7009090" y="494664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76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2431323"/>
            <a:ext cx="5918200" cy="1144637"/>
          </a:xfrm>
        </p:spPr>
        <p:txBody>
          <a:bodyPr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038600" y="1803762"/>
            <a:ext cx="5918200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4108883" y="2281863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904988" y="1719570"/>
            <a:ext cx="1925487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4038600" y="4703443"/>
            <a:ext cx="5918200" cy="1144637"/>
          </a:xfrm>
        </p:spPr>
        <p:txBody>
          <a:bodyPr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4038600" y="4075882"/>
            <a:ext cx="5918200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108883" y="4553982"/>
            <a:ext cx="1218599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904988" y="3991690"/>
            <a:ext cx="1925487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6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930699"/>
            <a:ext cx="12191761" cy="4240380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58347" y="5024482"/>
            <a:ext cx="7930683" cy="1146596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239972"/>
            <a:ext cx="1219176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007524" y="1252724"/>
            <a:ext cx="2505654" cy="3627655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2193053" y="1906116"/>
            <a:ext cx="2134597" cy="297441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0" y="4261156"/>
            <a:ext cx="5575905" cy="58841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9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451423" y="1496695"/>
            <a:ext cx="2118783" cy="3397774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5039617" y="1496695"/>
            <a:ext cx="2118783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7333639" y="1496695"/>
            <a:ext cx="2118783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9627660" y="1496695"/>
            <a:ext cx="2118783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2745596" y="1496695"/>
            <a:ext cx="2118783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745293" y="4396371"/>
            <a:ext cx="2119086" cy="498098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039314" y="4396371"/>
            <a:ext cx="2119086" cy="498098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7333336" y="4396371"/>
            <a:ext cx="2119086" cy="498098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627357" y="4396371"/>
            <a:ext cx="2119086" cy="498098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1272" y="4396371"/>
            <a:ext cx="2119086" cy="498098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0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/>
        </p:nvSpPr>
        <p:spPr>
          <a:xfrm>
            <a:off x="8386224" y="1457289"/>
            <a:ext cx="3576000" cy="2280352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/>
        </p:nvSpPr>
        <p:spPr>
          <a:xfrm>
            <a:off x="3826224" y="1457289"/>
            <a:ext cx="228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546224" y="1457289"/>
            <a:ext cx="2476850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/>
        </p:nvSpPr>
        <p:spPr>
          <a:xfrm>
            <a:off x="250224" y="3737641"/>
            <a:ext cx="3576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3619849" y="3737641"/>
            <a:ext cx="2486375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6106224" y="1457289"/>
            <a:ext cx="2476850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6106224" y="3737641"/>
            <a:ext cx="2280000" cy="2280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8179849" y="3737641"/>
            <a:ext cx="2486375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86227" y="1690679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8588012" y="1690679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702498" y="3956746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276975" y="3956746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07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/>
        </p:nvSpPr>
        <p:spPr>
          <a:xfrm>
            <a:off x="250224" y="3737641"/>
            <a:ext cx="3576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/>
        </p:nvSpPr>
        <p:spPr>
          <a:xfrm>
            <a:off x="3826224" y="1457289"/>
            <a:ext cx="228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546224" y="1457289"/>
            <a:ext cx="2476850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3619849" y="3737641"/>
            <a:ext cx="2486375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086227" y="1690679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702498" y="3956746"/>
            <a:ext cx="1876425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106584" y="1457111"/>
            <a:ext cx="5855299" cy="4560443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4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正方形/長方形 4"/>
          <p:cNvSpPr/>
          <p:nvPr/>
        </p:nvSpPr>
        <p:spPr>
          <a:xfrm>
            <a:off x="4930020" y="4057205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/>
        </p:nvSpPr>
        <p:spPr>
          <a:xfrm>
            <a:off x="4930020" y="4057205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正方形/長方形 17"/>
          <p:cNvSpPr/>
          <p:nvPr/>
        </p:nvSpPr>
        <p:spPr>
          <a:xfrm>
            <a:off x="4930020" y="4057205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/>
        </p:nvSpPr>
        <p:spPr>
          <a:xfrm>
            <a:off x="4930020" y="4057205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/>
        </p:nvSpPr>
        <p:spPr>
          <a:xfrm>
            <a:off x="4930019" y="4057204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正方形/長方形 20"/>
          <p:cNvSpPr/>
          <p:nvPr/>
        </p:nvSpPr>
        <p:spPr>
          <a:xfrm>
            <a:off x="4930018" y="4057204"/>
            <a:ext cx="233196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038432" y="5160092"/>
            <a:ext cx="3704389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8038432" y="4591066"/>
            <a:ext cx="370438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8108715" y="5069166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9178" y="5145863"/>
            <a:ext cx="3704389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49178" y="4576838"/>
            <a:ext cx="370438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864687" y="5054938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8038432" y="3672233"/>
            <a:ext cx="3704389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8038432" y="3103207"/>
            <a:ext cx="370438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8108715" y="3581308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449178" y="3658005"/>
            <a:ext cx="3704389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449178" y="3088979"/>
            <a:ext cx="370438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2864687" y="3567080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38432" y="2167596"/>
            <a:ext cx="3704389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038432" y="1598570"/>
            <a:ext cx="370438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8108715" y="2076670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449178" y="2167596"/>
            <a:ext cx="3704389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449178" y="1598570"/>
            <a:ext cx="370438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/>
        </p:nvSpPr>
        <p:spPr>
          <a:xfrm>
            <a:off x="2864687" y="2076670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10" name="直線コネクタ 9"/>
          <p:cNvCxnSpPr>
            <a:endCxn id="23" idx="1"/>
          </p:cNvCxnSpPr>
          <p:nvPr/>
        </p:nvCxnSpPr>
        <p:spPr>
          <a:xfrm flipV="1">
            <a:off x="7453929" y="4840115"/>
            <a:ext cx="584503" cy="34765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/>
        </p:nvCxnSpPr>
        <p:spPr>
          <a:xfrm flipV="1">
            <a:off x="4153568" y="4698249"/>
            <a:ext cx="488526" cy="1276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/>
        </p:nvCxnSpPr>
        <p:spPr>
          <a:xfrm rot="10800000">
            <a:off x="4153568" y="3338029"/>
            <a:ext cx="488526" cy="2841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/>
        </p:nvCxnSpPr>
        <p:spPr>
          <a:xfrm>
            <a:off x="4153568" y="1847619"/>
            <a:ext cx="488526" cy="6984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/>
        </p:nvCxnSpPr>
        <p:spPr>
          <a:xfrm flipV="1">
            <a:off x="7453929" y="3352256"/>
            <a:ext cx="584503" cy="7770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/>
        </p:nvCxnSpPr>
        <p:spPr>
          <a:xfrm flipV="1">
            <a:off x="7453929" y="1847620"/>
            <a:ext cx="584503" cy="12231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4642094" y="4602260"/>
            <a:ext cx="191949" cy="19197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楕円 52"/>
          <p:cNvSpPr/>
          <p:nvPr/>
        </p:nvSpPr>
        <p:spPr>
          <a:xfrm>
            <a:off x="7261980" y="4033295"/>
            <a:ext cx="191949" cy="191979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楕円 53"/>
          <p:cNvSpPr/>
          <p:nvPr/>
        </p:nvSpPr>
        <p:spPr>
          <a:xfrm>
            <a:off x="4642094" y="3526189"/>
            <a:ext cx="191949" cy="191979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楕円 54"/>
          <p:cNvSpPr/>
          <p:nvPr/>
        </p:nvSpPr>
        <p:spPr>
          <a:xfrm>
            <a:off x="7261980" y="2974807"/>
            <a:ext cx="191949" cy="191979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楕円 55"/>
          <p:cNvSpPr/>
          <p:nvPr/>
        </p:nvSpPr>
        <p:spPr>
          <a:xfrm>
            <a:off x="4642094" y="2450117"/>
            <a:ext cx="191949" cy="191979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楕円 56"/>
          <p:cNvSpPr/>
          <p:nvPr/>
        </p:nvSpPr>
        <p:spPr>
          <a:xfrm>
            <a:off x="7261980" y="5091782"/>
            <a:ext cx="191949" cy="19197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24443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/>
        </p:nvSpPr>
        <p:spPr>
          <a:xfrm>
            <a:off x="5125080" y="3904376"/>
            <a:ext cx="1964805" cy="19679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695950" y="4488227"/>
            <a:ext cx="800100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847682" y="3953038"/>
            <a:ext cx="127980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円/楕円 4"/>
          <p:cNvSpPr/>
          <p:nvPr/>
        </p:nvSpPr>
        <p:spPr>
          <a:xfrm>
            <a:off x="5125080" y="2845451"/>
            <a:ext cx="1964805" cy="19679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5695950" y="3429303"/>
            <a:ext cx="800100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5837350" y="2903538"/>
            <a:ext cx="127980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4"/>
          <p:cNvSpPr/>
          <p:nvPr/>
        </p:nvSpPr>
        <p:spPr>
          <a:xfrm>
            <a:off x="5113598" y="1745294"/>
            <a:ext cx="1964805" cy="19679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5684467" y="2329146"/>
            <a:ext cx="800100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4958" y="4823867"/>
            <a:ext cx="3884804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4958" y="4164218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/>
        </p:nvSpPr>
        <p:spPr>
          <a:xfrm>
            <a:off x="3214431" y="4674407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695203" y="3614367"/>
            <a:ext cx="3884804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695203" y="2954718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7766869" y="3464907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34958" y="2475642"/>
            <a:ext cx="3884804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34958" y="1815992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/>
        </p:nvSpPr>
        <p:spPr>
          <a:xfrm>
            <a:off x="3214431" y="2326181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840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8" name="円/楕円 4"/>
          <p:cNvSpPr/>
          <p:nvPr/>
        </p:nvSpPr>
        <p:spPr>
          <a:xfrm rot="5400000">
            <a:off x="4490841" y="2156845"/>
            <a:ext cx="1523071" cy="152502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83927" y="2306472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60" y="2662406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2360" y="2002756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941833" y="2512946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918213" y="2662406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918213" y="2002756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7989878" y="251294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57868" y="4503196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57868" y="3843547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2937341" y="4353736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7918213" y="4503196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7918213" y="3843547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7989878" y="4353736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円/楕円 4"/>
          <p:cNvSpPr/>
          <p:nvPr/>
        </p:nvSpPr>
        <p:spPr>
          <a:xfrm rot="10800000">
            <a:off x="6178611" y="2155635"/>
            <a:ext cx="1522836" cy="1525255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395377" y="2306472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/>
        </p:nvSpPr>
        <p:spPr>
          <a:xfrm>
            <a:off x="4490959" y="3843548"/>
            <a:ext cx="1522836" cy="1525255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683927" y="3980818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/>
        </p:nvSpPr>
        <p:spPr>
          <a:xfrm rot="16200000">
            <a:off x="6177401" y="3842573"/>
            <a:ext cx="1523071" cy="152502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395377" y="3980818"/>
            <a:ext cx="108712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1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2" name="フリーフォーム 51"/>
          <p:cNvSpPr/>
          <p:nvPr/>
        </p:nvSpPr>
        <p:spPr>
          <a:xfrm>
            <a:off x="6111716" y="1828030"/>
            <a:ext cx="1824567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フリーフォーム 52"/>
          <p:cNvSpPr/>
          <p:nvPr/>
        </p:nvSpPr>
        <p:spPr>
          <a:xfrm rot="5400000">
            <a:off x="5967120" y="3512792"/>
            <a:ext cx="1824848" cy="2113477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フリーフォーム 53"/>
          <p:cNvSpPr/>
          <p:nvPr/>
        </p:nvSpPr>
        <p:spPr>
          <a:xfrm rot="10800000">
            <a:off x="4287149" y="3368151"/>
            <a:ext cx="1824567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フリーフォーム 54"/>
          <p:cNvSpPr/>
          <p:nvPr/>
        </p:nvSpPr>
        <p:spPr>
          <a:xfrm rot="16200000">
            <a:off x="4431463" y="1683716"/>
            <a:ext cx="1824848" cy="2113477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918213" y="2238630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918213" y="1578980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/>
        </p:nvSpPr>
        <p:spPr>
          <a:xfrm>
            <a:off x="7989878" y="2089170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936283" y="4813727"/>
            <a:ext cx="3884804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7936283" y="4154078"/>
            <a:ext cx="388480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8007948" y="4664267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2360" y="4813727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2360" y="4154078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/>
        </p:nvSpPr>
        <p:spPr>
          <a:xfrm>
            <a:off x="2941833" y="4664267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362360" y="2238630"/>
            <a:ext cx="3884804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62360" y="1578980"/>
            <a:ext cx="388480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2941833" y="2089170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879544" y="2493754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6879544" y="435949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4900067" y="436774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4900067" y="2493754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9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14192" y="3133093"/>
            <a:ext cx="4989534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4192" y="2386346"/>
            <a:ext cx="4989534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88160" y="2944923"/>
            <a:ext cx="107414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61878" y="3134485"/>
            <a:ext cx="4989534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61878" y="2387738"/>
            <a:ext cx="4989534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435846" y="2946315"/>
            <a:ext cx="107414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954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7" name="山形 6"/>
          <p:cNvSpPr/>
          <p:nvPr/>
        </p:nvSpPr>
        <p:spPr>
          <a:xfrm>
            <a:off x="595137" y="2909923"/>
            <a:ext cx="2782647" cy="3774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67" dirty="0">
                <a:solidFill>
                  <a:schemeClr val="bg1"/>
                </a:solidFill>
              </a:rPr>
              <a:t>01</a:t>
            </a:r>
            <a:endParaRPr kumimoji="1" lang="ja-JP" altLang="en-US" sz="1867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/>
        </p:nvSpPr>
        <p:spPr>
          <a:xfrm>
            <a:off x="3313353" y="2909923"/>
            <a:ext cx="2782647" cy="37743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67" dirty="0">
                <a:solidFill>
                  <a:schemeClr val="bg1"/>
                </a:solidFill>
              </a:rPr>
              <a:t>02</a:t>
            </a:r>
            <a:endParaRPr kumimoji="1" lang="ja-JP" altLang="en-US" sz="1867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/>
        </p:nvSpPr>
        <p:spPr>
          <a:xfrm>
            <a:off x="6031570" y="2909923"/>
            <a:ext cx="2782647" cy="37743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67" dirty="0">
                <a:solidFill>
                  <a:schemeClr val="bg1"/>
                </a:solidFill>
              </a:rPr>
              <a:t>03</a:t>
            </a:r>
            <a:endParaRPr kumimoji="1" lang="ja-JP" altLang="en-US" sz="1867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/>
        </p:nvSpPr>
        <p:spPr>
          <a:xfrm>
            <a:off x="8749787" y="2909922"/>
            <a:ext cx="2782647" cy="37743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67" dirty="0">
                <a:solidFill>
                  <a:schemeClr val="bg1"/>
                </a:solidFill>
              </a:rPr>
              <a:t>04</a:t>
            </a:r>
            <a:endParaRPr kumimoji="1" lang="ja-JP" altLang="en-US" sz="1867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95136" y="3389177"/>
            <a:ext cx="2619257" cy="2099823"/>
          </a:xfrm>
        </p:spPr>
        <p:txBody>
          <a:bodyPr>
            <a:normAutofit/>
          </a:bodyPr>
          <a:lstStyle>
            <a:lvl1pPr marL="228611" indent="-228611" algn="l"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5136" y="1809094"/>
            <a:ext cx="2619257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13353" y="3389177"/>
            <a:ext cx="2619257" cy="2099823"/>
          </a:xfrm>
        </p:spPr>
        <p:txBody>
          <a:bodyPr>
            <a:normAutofit/>
          </a:bodyPr>
          <a:lstStyle>
            <a:lvl1pPr marL="228611" indent="-228611" algn="l"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13353" y="1809094"/>
            <a:ext cx="2619257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31570" y="3389177"/>
            <a:ext cx="2619257" cy="2099823"/>
          </a:xfrm>
        </p:spPr>
        <p:txBody>
          <a:bodyPr>
            <a:normAutofit/>
          </a:bodyPr>
          <a:lstStyle>
            <a:lvl1pPr marL="228611" indent="-228611" algn="l"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31570" y="1809094"/>
            <a:ext cx="2619257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749786" y="3389177"/>
            <a:ext cx="2619257" cy="2099823"/>
          </a:xfrm>
        </p:spPr>
        <p:txBody>
          <a:bodyPr>
            <a:normAutofit/>
          </a:bodyPr>
          <a:lstStyle>
            <a:lvl1pPr marL="228611" indent="-228611" algn="l"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8749786" y="1809094"/>
            <a:ext cx="2619257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1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33" name="円/楕円 30"/>
          <p:cNvSpPr/>
          <p:nvPr/>
        </p:nvSpPr>
        <p:spPr>
          <a:xfrm>
            <a:off x="5670997" y="3793164"/>
            <a:ext cx="850006" cy="2335126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05278" y="2015767"/>
            <a:ext cx="3998822" cy="393753"/>
          </a:xfrm>
        </p:spPr>
        <p:txBody>
          <a:bodyPr>
            <a:normAutofit/>
          </a:bodyPr>
          <a:lstStyle>
            <a:lvl1pPr algn="ct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05278" y="1460912"/>
            <a:ext cx="399882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5495389" y="1932994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4"/>
          <p:cNvSpPr/>
          <p:nvPr/>
        </p:nvSpPr>
        <p:spPr>
          <a:xfrm>
            <a:off x="5741293" y="2504384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910131" y="267379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/>
        </p:nvSpPr>
        <p:spPr>
          <a:xfrm>
            <a:off x="7134026" y="3486014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7302864" y="365542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8060541" y="3750284"/>
            <a:ext cx="2833731" cy="730957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8060541" y="3195430"/>
            <a:ext cx="28337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8117693" y="366751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6" name="円/楕円 4"/>
          <p:cNvSpPr/>
          <p:nvPr/>
        </p:nvSpPr>
        <p:spPr>
          <a:xfrm>
            <a:off x="4346613" y="3483100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4515451" y="365250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26456" y="3747370"/>
            <a:ext cx="2833731" cy="730957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26456" y="3192516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2874911" y="3664598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62" name="円/楕円 4"/>
          <p:cNvSpPr/>
          <p:nvPr/>
        </p:nvSpPr>
        <p:spPr>
          <a:xfrm>
            <a:off x="7920279" y="4905794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089117" y="507520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8846794" y="5170064"/>
            <a:ext cx="2833731" cy="730957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846794" y="4615210"/>
            <a:ext cx="28337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/>
        </p:nvSpPr>
        <p:spPr>
          <a:xfrm>
            <a:off x="8903946" y="5087292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67" name="円/楕円 4"/>
          <p:cNvSpPr/>
          <p:nvPr/>
        </p:nvSpPr>
        <p:spPr>
          <a:xfrm>
            <a:off x="3564308" y="4908534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3733145" y="507794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44151" y="5172805"/>
            <a:ext cx="2833731" cy="730957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4151" y="4617951"/>
            <a:ext cx="283373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2092605" y="5090032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7720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58653" y="1492712"/>
            <a:ext cx="5236447" cy="754726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/>
        </p:nvSpPr>
        <p:spPr>
          <a:xfrm>
            <a:off x="5478376" y="1488558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60750" y="1631998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58653" y="2430408"/>
            <a:ext cx="5236447" cy="754726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/>
        </p:nvSpPr>
        <p:spPr>
          <a:xfrm>
            <a:off x="5478376" y="2426254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60750" y="2569695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58653" y="3368105"/>
            <a:ext cx="5236447" cy="754726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/>
        </p:nvSpPr>
        <p:spPr>
          <a:xfrm>
            <a:off x="5478376" y="3363951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60750" y="3507392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58653" y="4305801"/>
            <a:ext cx="5236447" cy="754726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/>
        </p:nvSpPr>
        <p:spPr>
          <a:xfrm>
            <a:off x="5478376" y="4301647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60750" y="4445088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58653" y="5243497"/>
            <a:ext cx="5236447" cy="754726"/>
          </a:xfrm>
        </p:spPr>
        <p:txBody>
          <a:bodyPr anchor="ctr"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/>
        </p:nvSpPr>
        <p:spPr>
          <a:xfrm>
            <a:off x="5478376" y="5239343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560750" y="5382784"/>
            <a:ext cx="592929" cy="502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667" dirty="0">
                <a:solidFill>
                  <a:schemeClr val="bg1"/>
                </a:solidFill>
              </a:rPr>
              <a:t>05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39262" y="1477060"/>
            <a:ext cx="4501662" cy="45211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8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/>
        </p:nvSpPr>
        <p:spPr>
          <a:xfrm rot="2700000">
            <a:off x="4528574" y="1099848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フリーフォーム 40"/>
          <p:cNvSpPr/>
          <p:nvPr/>
        </p:nvSpPr>
        <p:spPr>
          <a:xfrm rot="2700000">
            <a:off x="1419034" y="3148228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フリーフォーム 42"/>
          <p:cNvSpPr/>
          <p:nvPr/>
        </p:nvSpPr>
        <p:spPr>
          <a:xfrm rot="2700000">
            <a:off x="8244701" y="2059820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フリーフォーム 43"/>
          <p:cNvSpPr/>
          <p:nvPr/>
        </p:nvSpPr>
        <p:spPr>
          <a:xfrm rot="2700000">
            <a:off x="4130050" y="4087219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7" name="グループ化 6"/>
          <p:cNvGrpSpPr/>
          <p:nvPr/>
        </p:nvGrpSpPr>
        <p:grpSpPr>
          <a:xfrm>
            <a:off x="2217946" y="984610"/>
            <a:ext cx="3661143" cy="3460869"/>
            <a:chOff x="3326919" y="1476686"/>
            <a:chExt cx="549171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69" y="3510120"/>
              <a:ext cx="1219565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01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00599" y="2321388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540948" y="1935669"/>
            <a:ext cx="3696203" cy="3460869"/>
            <a:chOff x="6811422" y="2903055"/>
            <a:chExt cx="5544305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2" y="4918390"/>
              <a:ext cx="1219565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02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27388" y="3282142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863950" y="2886728"/>
            <a:ext cx="3705940" cy="3460869"/>
            <a:chOff x="10295924" y="4329423"/>
            <a:chExt cx="5558910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69" y="6375550"/>
              <a:ext cx="1219565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03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51753" y="4220305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9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/>
        </p:nvSpPr>
        <p:spPr>
          <a:xfrm rot="2700000">
            <a:off x="1009085" y="1841145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7" name="グループ化 6"/>
          <p:cNvGrpSpPr/>
          <p:nvPr/>
        </p:nvGrpSpPr>
        <p:grpSpPr>
          <a:xfrm>
            <a:off x="1054100" y="2035772"/>
            <a:ext cx="2962534" cy="2753050"/>
            <a:chOff x="3326919" y="1476686"/>
            <a:chExt cx="5586319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9" y="3291170"/>
              <a:ext cx="1533119" cy="1450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01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8824" y="3052647"/>
            <a:ext cx="247001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749901" y="2051946"/>
            <a:ext cx="2962534" cy="2753050"/>
            <a:chOff x="3326919" y="1476686"/>
            <a:chExt cx="558631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8" y="3291170"/>
              <a:ext cx="1533119" cy="1450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02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84625" y="3068821"/>
            <a:ext cx="247001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8445703" y="2051946"/>
            <a:ext cx="2962534" cy="2753050"/>
            <a:chOff x="3326919" y="1476686"/>
            <a:chExt cx="5586319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9" y="3291170"/>
              <a:ext cx="1533119" cy="1450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03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8080426" y="3068821"/>
            <a:ext cx="2470014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/>
        </p:nvSpPr>
        <p:spPr>
          <a:xfrm rot="2700000">
            <a:off x="4067984" y="1399451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フリーフォーム 33"/>
          <p:cNvSpPr/>
          <p:nvPr/>
        </p:nvSpPr>
        <p:spPr>
          <a:xfrm rot="2700000">
            <a:off x="8130400" y="2059820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34633" y="3623967"/>
            <a:ext cx="3499431" cy="1949019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337858" y="3623967"/>
            <a:ext cx="3499431" cy="1949019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8012831" y="3623967"/>
            <a:ext cx="3499431" cy="1949019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1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78393" y="1655991"/>
            <a:ext cx="3493772" cy="2200113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4363508" y="1655991"/>
            <a:ext cx="3493772" cy="2200113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8048394" y="1655991"/>
            <a:ext cx="3493772" cy="2200113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678393" y="2770896"/>
            <a:ext cx="3498799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4363509" y="2771408"/>
            <a:ext cx="3498799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8048395" y="2771408"/>
            <a:ext cx="3498799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26925" y="3395600"/>
            <a:ext cx="341645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412041" y="3395600"/>
            <a:ext cx="341645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8096927" y="3395600"/>
            <a:ext cx="341645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2734" y="4010644"/>
            <a:ext cx="3499431" cy="1848135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375959" y="4010644"/>
            <a:ext cx="3499431" cy="1848135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8050932" y="4010644"/>
            <a:ext cx="3499431" cy="1848135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4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/>
        </p:nvSpPr>
        <p:spPr>
          <a:xfrm rot="2700000">
            <a:off x="6835420" y="1406478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075180" y="147432"/>
            <a:ext cx="4978621" cy="4552417"/>
            <a:chOff x="1612770" y="221114"/>
            <a:chExt cx="7467931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219565" cy="1153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01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grpSp>
        <p:nvGrpSpPr>
          <p:cNvPr id="15" name="グループ化 14"/>
          <p:cNvGrpSpPr/>
          <p:nvPr/>
        </p:nvGrpSpPr>
        <p:grpSpPr>
          <a:xfrm>
            <a:off x="3392616" y="1091657"/>
            <a:ext cx="4498107" cy="4154286"/>
            <a:chOff x="5088923" y="1637232"/>
            <a:chExt cx="6747160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1"/>
              <a:ext cx="1219564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02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627303" y="2001600"/>
            <a:ext cx="4100341" cy="3824715"/>
            <a:chOff x="8440954" y="3001937"/>
            <a:chExt cx="6150512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1" y="5308176"/>
              <a:ext cx="1219565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03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903422" y="2928658"/>
            <a:ext cx="3661143" cy="3460869"/>
            <a:chOff x="11855133" y="4392308"/>
            <a:chExt cx="5491715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3" y="6425742"/>
              <a:ext cx="1219565" cy="1153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chemeClr val="bg1"/>
                  </a:solidFill>
                </a:rPr>
                <a:t>04</a:t>
              </a:r>
              <a:endParaRPr kumimoji="1" lang="ja-JP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/>
        </p:nvSpPr>
        <p:spPr>
          <a:xfrm rot="2700000">
            <a:off x="480637" y="701606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フリーフォーム 53"/>
          <p:cNvSpPr/>
          <p:nvPr/>
        </p:nvSpPr>
        <p:spPr>
          <a:xfrm rot="2700000">
            <a:off x="10177400" y="2064965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94876" y="205077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20021" y="2787215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88431" y="353231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00147" y="4286179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352685" y="2627786"/>
            <a:ext cx="2092255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745755" y="3363133"/>
            <a:ext cx="2092255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5036389" y="4111863"/>
            <a:ext cx="2092255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7384737" y="4866687"/>
            <a:ext cx="4396740" cy="140166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/>
        </p:nvSpPr>
        <p:spPr>
          <a:xfrm rot="2700000">
            <a:off x="2114042" y="5387897"/>
            <a:ext cx="1697453" cy="1525414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0309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楕円 9"/>
          <p:cNvSpPr/>
          <p:nvPr/>
        </p:nvSpPr>
        <p:spPr>
          <a:xfrm>
            <a:off x="5362424" y="1722628"/>
            <a:ext cx="1467153" cy="4035594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楕円 12"/>
          <p:cNvSpPr/>
          <p:nvPr/>
        </p:nvSpPr>
        <p:spPr>
          <a:xfrm rot="18000000">
            <a:off x="5362311" y="1722940"/>
            <a:ext cx="1467379" cy="4034971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楕円 13"/>
          <p:cNvSpPr/>
          <p:nvPr/>
        </p:nvSpPr>
        <p:spPr>
          <a:xfrm rot="14400000">
            <a:off x="5362311" y="1722940"/>
            <a:ext cx="1467379" cy="4034971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楕円 14"/>
          <p:cNvSpPr/>
          <p:nvPr/>
        </p:nvSpPr>
        <p:spPr>
          <a:xfrm>
            <a:off x="6451345" y="2090566"/>
            <a:ext cx="256931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楕円 15"/>
          <p:cNvSpPr/>
          <p:nvPr/>
        </p:nvSpPr>
        <p:spPr>
          <a:xfrm>
            <a:off x="4241545" y="4199091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楕円 16"/>
          <p:cNvSpPr/>
          <p:nvPr/>
        </p:nvSpPr>
        <p:spPr>
          <a:xfrm>
            <a:off x="7262848" y="4777845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209982" y="2229460"/>
            <a:ext cx="3619752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209982" y="1569811"/>
            <a:ext cx="361975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281647" y="2080000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48640" y="4111956"/>
            <a:ext cx="3676269" cy="1194624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8640" y="3452307"/>
            <a:ext cx="367626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719579" y="396249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209982" y="4481780"/>
            <a:ext cx="3619752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209982" y="3822131"/>
            <a:ext cx="361975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8281647" y="4332320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/>
        </p:nvCxnSpPr>
        <p:spPr>
          <a:xfrm flipV="1">
            <a:off x="6708276" y="1818860"/>
            <a:ext cx="1501706" cy="4001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/>
        </p:nvCxnSpPr>
        <p:spPr>
          <a:xfrm>
            <a:off x="4024909" y="3701356"/>
            <a:ext cx="345102" cy="49773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/>
        </p:nvCxnSpPr>
        <p:spPr>
          <a:xfrm flipV="1">
            <a:off x="7519779" y="4071180"/>
            <a:ext cx="690203" cy="835150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255183" y="1666973"/>
            <a:ext cx="276860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1255183" y="2092986"/>
            <a:ext cx="2768600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/>
        </p:nvSpPr>
        <p:spPr>
          <a:xfrm>
            <a:off x="1255183" y="2919868"/>
            <a:ext cx="2768600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/>
        </p:nvSpPr>
        <p:spPr>
          <a:xfrm>
            <a:off x="1255183" y="4795220"/>
            <a:ext cx="2768600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255183" y="2096116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183" y="1670103"/>
            <a:ext cx="276860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183" y="303008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255183" y="3455050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255183" y="3880013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255183" y="430497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709583" y="1664591"/>
            <a:ext cx="276860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正方形/長方形 33"/>
          <p:cNvSpPr/>
          <p:nvPr/>
        </p:nvSpPr>
        <p:spPr>
          <a:xfrm>
            <a:off x="4709583" y="2090604"/>
            <a:ext cx="276860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正方形/長方形 34"/>
          <p:cNvSpPr/>
          <p:nvPr/>
        </p:nvSpPr>
        <p:spPr>
          <a:xfrm>
            <a:off x="4709583" y="2917486"/>
            <a:ext cx="276860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/>
        </p:nvSpPr>
        <p:spPr>
          <a:xfrm>
            <a:off x="4709583" y="4792838"/>
            <a:ext cx="276860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4709583" y="2093734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583" y="1667722"/>
            <a:ext cx="276860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4709583" y="3027705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4709583" y="345266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4709583" y="387763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4709583" y="4302596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8163983" y="1662178"/>
            <a:ext cx="276860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/>
        </p:nvSpPr>
        <p:spPr>
          <a:xfrm>
            <a:off x="8163983" y="2088190"/>
            <a:ext cx="2768600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lt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8163983" y="2915073"/>
            <a:ext cx="2768600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正方形/長方形 45"/>
          <p:cNvSpPr/>
          <p:nvPr/>
        </p:nvSpPr>
        <p:spPr>
          <a:xfrm>
            <a:off x="8163983" y="4790424"/>
            <a:ext cx="2768600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8163983" y="2091321"/>
            <a:ext cx="276860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8163983" y="1665308"/>
            <a:ext cx="276860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8163983" y="3025291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8163983" y="3450254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8163983" y="3875218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8163983" y="4300182"/>
            <a:ext cx="276860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1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33861" y="1666973"/>
            <a:ext cx="2578263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正方形/長方形 25"/>
          <p:cNvSpPr/>
          <p:nvPr/>
        </p:nvSpPr>
        <p:spPr>
          <a:xfrm>
            <a:off x="633861" y="2092986"/>
            <a:ext cx="2578263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/>
        </p:nvSpPr>
        <p:spPr>
          <a:xfrm>
            <a:off x="633861" y="2919868"/>
            <a:ext cx="2578263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/>
        </p:nvSpPr>
        <p:spPr>
          <a:xfrm>
            <a:off x="633861" y="4795220"/>
            <a:ext cx="2578263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633861" y="2096116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3861" y="1670103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633861" y="303008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633861" y="3455050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633861" y="38800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633861" y="430497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3417277" y="1664591"/>
            <a:ext cx="2578263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正方形/長方形 33"/>
          <p:cNvSpPr/>
          <p:nvPr/>
        </p:nvSpPr>
        <p:spPr>
          <a:xfrm>
            <a:off x="3417277" y="2090604"/>
            <a:ext cx="2578263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正方形/長方形 34"/>
          <p:cNvSpPr/>
          <p:nvPr/>
        </p:nvSpPr>
        <p:spPr>
          <a:xfrm>
            <a:off x="3417277" y="2917486"/>
            <a:ext cx="2578263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/>
        </p:nvSpPr>
        <p:spPr>
          <a:xfrm>
            <a:off x="3417277" y="4792838"/>
            <a:ext cx="2578263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417277" y="2093734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417277" y="1667722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417277" y="302770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417277" y="345266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417277" y="387763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417277" y="4302596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6200694" y="1662178"/>
            <a:ext cx="2578263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/>
        </p:nvSpPr>
        <p:spPr>
          <a:xfrm>
            <a:off x="6200694" y="2088190"/>
            <a:ext cx="2578263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lt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200694" y="2915073"/>
            <a:ext cx="2578263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正方形/長方形 45"/>
          <p:cNvSpPr/>
          <p:nvPr/>
        </p:nvSpPr>
        <p:spPr>
          <a:xfrm>
            <a:off x="6200694" y="4790424"/>
            <a:ext cx="2578263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200694" y="209132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200694" y="1665308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200694" y="302529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200694" y="3450254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200694" y="3875218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200694" y="4300182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8984111" y="1665308"/>
            <a:ext cx="2578263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正方形/長方形 53"/>
          <p:cNvSpPr/>
          <p:nvPr/>
        </p:nvSpPr>
        <p:spPr>
          <a:xfrm>
            <a:off x="8984111" y="2091321"/>
            <a:ext cx="2578263" cy="846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+mj-lt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984111" y="2918203"/>
            <a:ext cx="2578263" cy="1870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正方形/長方形 55"/>
          <p:cNvSpPr/>
          <p:nvPr/>
        </p:nvSpPr>
        <p:spPr>
          <a:xfrm>
            <a:off x="8984111" y="4793555"/>
            <a:ext cx="2578263" cy="164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8984111" y="2094451"/>
            <a:ext cx="2578263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84111" y="1668439"/>
            <a:ext cx="2578263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8984111" y="3028421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8984111" y="3453385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84111" y="3878349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8984111" y="4303313"/>
            <a:ext cx="2578263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35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14193" y="3133093"/>
            <a:ext cx="3444541" cy="193922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4193" y="2386346"/>
            <a:ext cx="344454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88160" y="2944923"/>
            <a:ext cx="107414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73730" y="3133093"/>
            <a:ext cx="3444541" cy="193922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73730" y="2386346"/>
            <a:ext cx="344454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47697" y="2944923"/>
            <a:ext cx="107414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933266" y="3133093"/>
            <a:ext cx="3444541" cy="1939223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933266" y="2386346"/>
            <a:ext cx="344454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8007234" y="2944923"/>
            <a:ext cx="107414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65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/>
        </p:nvSpPr>
        <p:spPr>
          <a:xfrm flipH="1">
            <a:off x="4726989" y="2560410"/>
            <a:ext cx="791174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1" name="角丸四角形 50"/>
          <p:cNvSpPr/>
          <p:nvPr/>
        </p:nvSpPr>
        <p:spPr>
          <a:xfrm>
            <a:off x="5505143" y="4827724"/>
            <a:ext cx="1181715" cy="19250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2" name="グループ化 91"/>
          <p:cNvGrpSpPr/>
          <p:nvPr/>
        </p:nvGrpSpPr>
        <p:grpSpPr>
          <a:xfrm>
            <a:off x="5505143" y="5083557"/>
            <a:ext cx="1181715" cy="398910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6" name="フリーフォーム 75"/>
          <p:cNvSpPr/>
          <p:nvPr/>
        </p:nvSpPr>
        <p:spPr>
          <a:xfrm>
            <a:off x="6108820" y="1825291"/>
            <a:ext cx="118491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5" name="フリーフォーム 84"/>
          <p:cNvSpPr/>
          <p:nvPr/>
        </p:nvSpPr>
        <p:spPr>
          <a:xfrm>
            <a:off x="6671618" y="2560855"/>
            <a:ext cx="791174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7" name="フリーフォーム 86"/>
          <p:cNvSpPr/>
          <p:nvPr/>
        </p:nvSpPr>
        <p:spPr>
          <a:xfrm>
            <a:off x="6113900" y="3546117"/>
            <a:ext cx="1157869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8" name="フリーフォーム 87"/>
          <p:cNvSpPr/>
          <p:nvPr/>
        </p:nvSpPr>
        <p:spPr>
          <a:xfrm flipH="1">
            <a:off x="4896042" y="1824846"/>
            <a:ext cx="118491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0" name="フリーフォーム 89"/>
          <p:cNvSpPr/>
          <p:nvPr/>
        </p:nvSpPr>
        <p:spPr>
          <a:xfrm flipH="1">
            <a:off x="4918012" y="3545672"/>
            <a:ext cx="1157869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404133" y="2137949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6903573" y="3048447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6404133" y="3873432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5418363" y="3873432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4958943" y="3044851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418363" y="2137949"/>
            <a:ext cx="327264" cy="327314"/>
          </a:xfrm>
        </p:spPr>
        <p:txBody>
          <a:bodyPr>
            <a:normAutofit/>
          </a:bodyPr>
          <a:lstStyle>
            <a:lvl1pPr>
              <a:defRPr sz="7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36626" y="5912113"/>
            <a:ext cx="4118749" cy="35726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036626" y="5552199"/>
            <a:ext cx="4118749" cy="3912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829485" y="4459222"/>
            <a:ext cx="307264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829486" y="4127562"/>
            <a:ext cx="307264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829485" y="3133443"/>
            <a:ext cx="307264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829485" y="2801783"/>
            <a:ext cx="307264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340649" y="1770158"/>
            <a:ext cx="307264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7340649" y="1438497"/>
            <a:ext cx="307264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654341" y="1770158"/>
            <a:ext cx="307264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654342" y="1451382"/>
            <a:ext cx="307264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52711" y="3133161"/>
            <a:ext cx="307264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52711" y="2814386"/>
            <a:ext cx="307264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306265" y="4459294"/>
            <a:ext cx="307264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306265" y="4140518"/>
            <a:ext cx="307264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/>
        </p:nvCxnSpPr>
        <p:spPr>
          <a:xfrm rot="5400000" flipH="1" flipV="1">
            <a:off x="6695239" y="1492540"/>
            <a:ext cx="517935" cy="772883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/>
        </p:nvCxnSpPr>
        <p:spPr>
          <a:xfrm flipV="1">
            <a:off x="7230837" y="2983299"/>
            <a:ext cx="598648" cy="22880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/>
        </p:nvCxnSpPr>
        <p:spPr>
          <a:xfrm>
            <a:off x="6731397" y="4037089"/>
            <a:ext cx="1098088" cy="2719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/>
        </p:nvCxnSpPr>
        <p:spPr>
          <a:xfrm flipV="1">
            <a:off x="4378913" y="4037089"/>
            <a:ext cx="1039451" cy="2785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/>
        </p:nvCxnSpPr>
        <p:spPr>
          <a:xfrm>
            <a:off x="4325358" y="2989460"/>
            <a:ext cx="633585" cy="2190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/>
        </p:nvCxnSpPr>
        <p:spPr>
          <a:xfrm>
            <a:off x="4726989" y="1626456"/>
            <a:ext cx="855007" cy="511492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/>
        </p:nvSpPr>
        <p:spPr>
          <a:xfrm>
            <a:off x="5675540" y="1973492"/>
            <a:ext cx="2651276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46" name="アーチ 45"/>
          <p:cNvSpPr/>
          <p:nvPr/>
        </p:nvSpPr>
        <p:spPr>
          <a:xfrm>
            <a:off x="3835249" y="1973492"/>
            <a:ext cx="2651276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/>
        </p:nvSpPr>
        <p:spPr>
          <a:xfrm rot="10800000">
            <a:off x="3835249" y="1973492"/>
            <a:ext cx="2651276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/>
        </p:nvSpPr>
        <p:spPr>
          <a:xfrm rot="10800000">
            <a:off x="5675540" y="1973492"/>
            <a:ext cx="2651276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334024" y="2296063"/>
            <a:ext cx="1626510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97283" y="1973492"/>
            <a:ext cx="3072647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97283" y="3343278"/>
            <a:ext cx="3072647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8418884" y="1971316"/>
            <a:ext cx="3072647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8418884" y="3343278"/>
            <a:ext cx="3072647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6198345" y="3846596"/>
            <a:ext cx="1626510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6198344" y="2296062"/>
            <a:ext cx="1626510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4334024" y="3854110"/>
            <a:ext cx="1626510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0659" y="5155660"/>
            <a:ext cx="7930683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2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/>
        </p:nvSpPr>
        <p:spPr>
          <a:xfrm>
            <a:off x="6815748" y="2066897"/>
            <a:ext cx="661411" cy="6724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楕円 32"/>
          <p:cNvSpPr/>
          <p:nvPr/>
        </p:nvSpPr>
        <p:spPr>
          <a:xfrm>
            <a:off x="9244592" y="4143055"/>
            <a:ext cx="641206" cy="641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/>
        </p:nvSpPr>
        <p:spPr>
          <a:xfrm>
            <a:off x="424273" y="4167669"/>
            <a:ext cx="1022519" cy="10226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31" name="楕円 30"/>
          <p:cNvSpPr/>
          <p:nvPr/>
        </p:nvSpPr>
        <p:spPr>
          <a:xfrm>
            <a:off x="5264642" y="5157607"/>
            <a:ext cx="409579" cy="4163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楕円 29"/>
          <p:cNvSpPr/>
          <p:nvPr/>
        </p:nvSpPr>
        <p:spPr>
          <a:xfrm>
            <a:off x="2643373" y="5159672"/>
            <a:ext cx="394492" cy="394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楕円 4"/>
          <p:cNvSpPr/>
          <p:nvPr/>
        </p:nvSpPr>
        <p:spPr>
          <a:xfrm>
            <a:off x="328809" y="1698619"/>
            <a:ext cx="3315759" cy="331627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9" name="楕円 18"/>
          <p:cNvSpPr/>
          <p:nvPr/>
        </p:nvSpPr>
        <p:spPr>
          <a:xfrm>
            <a:off x="3078592" y="3281395"/>
            <a:ext cx="2523966" cy="252435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楕円 22"/>
          <p:cNvSpPr/>
          <p:nvPr/>
        </p:nvSpPr>
        <p:spPr>
          <a:xfrm>
            <a:off x="4906747" y="2206052"/>
            <a:ext cx="2060530" cy="2060848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楕円 24"/>
          <p:cNvSpPr/>
          <p:nvPr/>
        </p:nvSpPr>
        <p:spPr>
          <a:xfrm>
            <a:off x="6291456" y="3343648"/>
            <a:ext cx="2371406" cy="23717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楕円 25"/>
          <p:cNvSpPr/>
          <p:nvPr/>
        </p:nvSpPr>
        <p:spPr>
          <a:xfrm>
            <a:off x="8036931" y="1753447"/>
            <a:ext cx="2629659" cy="2630064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楕円 26"/>
          <p:cNvSpPr/>
          <p:nvPr/>
        </p:nvSpPr>
        <p:spPr>
          <a:xfrm>
            <a:off x="9964679" y="3599954"/>
            <a:ext cx="1858872" cy="1859159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楕円 27"/>
          <p:cNvSpPr/>
          <p:nvPr/>
        </p:nvSpPr>
        <p:spPr>
          <a:xfrm>
            <a:off x="3689611" y="2149026"/>
            <a:ext cx="686150" cy="686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楕円 28"/>
          <p:cNvSpPr/>
          <p:nvPr/>
        </p:nvSpPr>
        <p:spPr>
          <a:xfrm>
            <a:off x="328809" y="1580563"/>
            <a:ext cx="570353" cy="5704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楕円 31"/>
          <p:cNvSpPr/>
          <p:nvPr/>
        </p:nvSpPr>
        <p:spPr>
          <a:xfrm>
            <a:off x="8685117" y="4832094"/>
            <a:ext cx="495027" cy="495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楕円 33"/>
          <p:cNvSpPr/>
          <p:nvPr/>
        </p:nvSpPr>
        <p:spPr>
          <a:xfrm>
            <a:off x="11311173" y="3021804"/>
            <a:ext cx="589872" cy="589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0365" y="2479911"/>
            <a:ext cx="3072647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8072411" y="2389158"/>
            <a:ext cx="2558699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6421421" y="3603701"/>
            <a:ext cx="2111475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3272054" y="3589217"/>
            <a:ext cx="2111475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2932296"/>
            <a:ext cx="2624354" cy="12917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3092729" y="4459797"/>
            <a:ext cx="2470124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6405730" y="4433031"/>
            <a:ext cx="2142857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8116698" y="2825160"/>
            <a:ext cx="2470124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4939576" y="2837626"/>
            <a:ext cx="1994872" cy="7741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0046877" y="4098123"/>
            <a:ext cx="1689367" cy="86353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9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/>
        </p:nvCxnSpPr>
        <p:spPr>
          <a:xfrm>
            <a:off x="6096001" y="1926993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/>
        </p:nvSpPr>
        <p:spPr>
          <a:xfrm rot="8100000">
            <a:off x="5891320" y="1432775"/>
            <a:ext cx="40936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9972" y="3225441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99972" y="2597880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384351" y="3075980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/>
        </p:nvCxnSpPr>
        <p:spPr>
          <a:xfrm>
            <a:off x="6096001" y="2975416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/>
        </p:nvCxnSpPr>
        <p:spPr>
          <a:xfrm flipH="1">
            <a:off x="6224466" y="4084875"/>
            <a:ext cx="419844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/>
        </p:nvSpPr>
        <p:spPr>
          <a:xfrm>
            <a:off x="6657652" y="3705436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44311" y="3835826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16796" y="4463387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16796" y="3835826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7586465" y="4313926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99972" y="5665394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99972" y="5037833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3384351" y="5515933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/>
        </p:nvCxnSpPr>
        <p:spPr>
          <a:xfrm>
            <a:off x="6096001" y="4213362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/>
        </p:nvCxnSpPr>
        <p:spPr>
          <a:xfrm flipH="1" flipV="1">
            <a:off x="5557230" y="2846930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/>
        </p:nvSpPr>
        <p:spPr>
          <a:xfrm>
            <a:off x="4799554" y="2467490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213" y="2597880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/>
        </p:nvCxnSpPr>
        <p:spPr>
          <a:xfrm flipH="1" flipV="1">
            <a:off x="5557230" y="5285954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/>
        </p:nvCxnSpPr>
        <p:spPr>
          <a:xfrm>
            <a:off x="6096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/>
        </p:nvSpPr>
        <p:spPr>
          <a:xfrm>
            <a:off x="4799554" y="4906514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6213" y="5037833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/>
        </p:nvSpPr>
        <p:spPr>
          <a:xfrm>
            <a:off x="5967535" y="2718445"/>
            <a:ext cx="256931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/>
        </p:nvSpPr>
        <p:spPr>
          <a:xfrm>
            <a:off x="5967535" y="3956391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楕円 39"/>
          <p:cNvSpPr/>
          <p:nvPr/>
        </p:nvSpPr>
        <p:spPr>
          <a:xfrm>
            <a:off x="5967535" y="5157469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575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30F6-B538-4C9A-BA97-B7010FC4FAB8}" type="datetimeFigureOut">
              <a:rPr lang="en-GB" smtClean="0"/>
              <a:t>28/06/2019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93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3882374" y="2945869"/>
            <a:ext cx="1293753" cy="48013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08406" y="3133093"/>
            <a:ext cx="5697242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08406" y="2386346"/>
            <a:ext cx="5697242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771020" y="1969409"/>
            <a:ext cx="927766" cy="745182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79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4931219" y="3313621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500758" y="3313621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362463" y="3313621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46142" y="3500845"/>
            <a:ext cx="5697242" cy="157776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489166" y="1822176"/>
            <a:ext cx="4382753" cy="143002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6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1762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797353" y="1178258"/>
            <a:ext cx="2365828" cy="236619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27401" y="1441975"/>
            <a:ext cx="6141253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37077" y="2406417"/>
            <a:ext cx="6141253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797353" y="3696875"/>
            <a:ext cx="8680977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713620" y="4879972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82457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21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66521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4345287" y="4879972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514125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98189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198189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7987438" y="4879972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8156275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840339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40339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3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1762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811631" y="847988"/>
            <a:ext cx="4336641" cy="2697265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333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27401" y="1441975"/>
            <a:ext cx="6141253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37077" y="2406417"/>
            <a:ext cx="6141253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797353" y="3696875"/>
            <a:ext cx="8680977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713620" y="4879972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82457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66521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566521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4345287" y="4879972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514125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5198189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198189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7987438" y="4879972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8156275" y="5049379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8840339" y="5266915"/>
            <a:ext cx="2665603" cy="37528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40339" y="4877750"/>
            <a:ext cx="26656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14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529"/>
            <a:ext cx="12191761" cy="4725200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909109" y="0"/>
            <a:ext cx="5003044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834" y="2082092"/>
            <a:ext cx="5444805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40834" y="3565470"/>
            <a:ext cx="5444805" cy="1921776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40834" y="2856307"/>
            <a:ext cx="5444805" cy="47618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7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61590" y="2352793"/>
            <a:ext cx="4720270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61590" y="1693143"/>
            <a:ext cx="47202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35557" y="2203332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09566" y="2352793"/>
            <a:ext cx="4720270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09566" y="1693143"/>
            <a:ext cx="47202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683533" y="2203332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1590" y="4596419"/>
            <a:ext cx="4720270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1590" y="3936770"/>
            <a:ext cx="47202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935557" y="4446959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09566" y="4596419"/>
            <a:ext cx="4720270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609566" y="3936770"/>
            <a:ext cx="47202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6683533" y="4446959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7111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3626303" y="927795"/>
            <a:ext cx="4939395" cy="2319616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64" y="3500556"/>
            <a:ext cx="8381872" cy="46116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64" y="3973539"/>
            <a:ext cx="8381872" cy="490156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5872123" y="4507945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5441663" y="4507945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6303368" y="4507945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95624" y="4700303"/>
            <a:ext cx="7600752" cy="131239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45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1" y="0"/>
            <a:ext cx="12192001" cy="4724671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2127918" y="3049529"/>
            <a:ext cx="7584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2297118" y="321843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75637" y="4548157"/>
            <a:ext cx="306296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75637" y="3929052"/>
            <a:ext cx="306296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5716799" y="3049529"/>
            <a:ext cx="7584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5885999" y="321843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64519" y="4548157"/>
            <a:ext cx="306296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64519" y="3929052"/>
            <a:ext cx="306296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9305681" y="3049529"/>
            <a:ext cx="7584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9474881" y="3218438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8153400" y="4548157"/>
            <a:ext cx="306296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8153400" y="3929052"/>
            <a:ext cx="306296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900623" y="4439640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5486701" y="4439640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9075581" y="4428667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2723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96000" y="1"/>
            <a:ext cx="0" cy="13145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9972" y="3103875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99972" y="247631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393060" y="2954414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6224466" y="1443012"/>
            <a:ext cx="43318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6657652" y="1063572"/>
            <a:ext cx="757677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44311" y="1193962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516796" y="1821523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516796" y="1193962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7577756" y="1672062"/>
            <a:ext cx="1218599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599972" y="5655311"/>
            <a:ext cx="307264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99972" y="5027750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393060" y="5505851"/>
            <a:ext cx="1218599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5557230" y="2720633"/>
            <a:ext cx="410305" cy="473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799554" y="2345924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6213" y="2476314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5557230" y="5275871"/>
            <a:ext cx="410305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4799554" y="4896431"/>
            <a:ext cx="757677" cy="7588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86213" y="5027750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6224466" y="3998075"/>
            <a:ext cx="433185" cy="17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6657652" y="3618635"/>
            <a:ext cx="757677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44311" y="3749025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516796" y="4376586"/>
            <a:ext cx="307264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16796" y="3749025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7577756" y="4227125"/>
            <a:ext cx="1218599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6096000" y="1571499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6096000" y="2849118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6096000" y="4126738"/>
            <a:ext cx="0" cy="102064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6096000" y="5404357"/>
            <a:ext cx="0" cy="14536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5967535" y="2592148"/>
            <a:ext cx="256931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1314528"/>
            <a:ext cx="256931" cy="25697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楕円 39"/>
          <p:cNvSpPr/>
          <p:nvPr userDrawn="1"/>
        </p:nvSpPr>
        <p:spPr>
          <a:xfrm>
            <a:off x="5967535" y="5147386"/>
            <a:ext cx="256931" cy="256971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7" name="楕円 56"/>
          <p:cNvSpPr/>
          <p:nvPr userDrawn="1"/>
        </p:nvSpPr>
        <p:spPr>
          <a:xfrm>
            <a:off x="5967535" y="3869767"/>
            <a:ext cx="256931" cy="256971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0575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6096000" y="0"/>
            <a:ext cx="1" cy="13123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16796" y="1819389"/>
            <a:ext cx="3072647" cy="986160"/>
          </a:xfrm>
        </p:spPr>
        <p:txBody>
          <a:bodyPr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516796" y="1191829"/>
            <a:ext cx="307264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577756" y="1669929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6096000" y="1569364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5566616" y="2721163"/>
            <a:ext cx="400919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795598" y="2341724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257" y="2472114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596059" y="3099675"/>
            <a:ext cx="3072647" cy="986160"/>
          </a:xfrm>
        </p:spPr>
        <p:txBody>
          <a:bodyPr>
            <a:normAutofit/>
          </a:bodyPr>
          <a:lstStyle>
            <a:lvl1pPr algn="r">
              <a:defRPr sz="12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596059" y="2472114"/>
            <a:ext cx="307264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393060" y="2950214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6096001" y="2849650"/>
            <a:ext cx="0" cy="116175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6224466" y="1440878"/>
            <a:ext cx="419844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6657652" y="1061438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44311" y="1191829"/>
            <a:ext cx="78435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5875960" y="4011403"/>
            <a:ext cx="440081" cy="379439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5460605" y="5119882"/>
            <a:ext cx="1293753" cy="48013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58861" y="5307106"/>
            <a:ext cx="5697242" cy="948885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58861" y="4560360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038600" y="6389527"/>
            <a:ext cx="41148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5967535" y="1312393"/>
            <a:ext cx="256931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楕円 23"/>
          <p:cNvSpPr/>
          <p:nvPr userDrawn="1"/>
        </p:nvSpPr>
        <p:spPr>
          <a:xfrm>
            <a:off x="5967535" y="2592680"/>
            <a:ext cx="256931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7948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6096000" y="0"/>
            <a:ext cx="432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6528000" y="432066"/>
            <a:ext cx="432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6960000" y="0"/>
            <a:ext cx="432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6096000" y="864133"/>
            <a:ext cx="432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3220" y="1701533"/>
            <a:ext cx="5029561" cy="345493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2562" y="1701533"/>
            <a:ext cx="5110325" cy="3454933"/>
          </a:xfrm>
        </p:spPr>
        <p:txBody>
          <a:bodyPr anchor="ctr">
            <a:normAutofit/>
          </a:bodyPr>
          <a:lstStyle>
            <a:lvl1pPr algn="l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50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0" y="0"/>
            <a:ext cx="12191762" cy="4724671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19" y="607516"/>
            <a:ext cx="2761889" cy="5644026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771802" y="1339149"/>
            <a:ext cx="2350538" cy="421215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33691" y="735504"/>
            <a:ext cx="6284291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33690" y="3516657"/>
            <a:ext cx="6284291" cy="2034643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0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0" y="0"/>
            <a:ext cx="1219176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2" y="2682969"/>
            <a:ext cx="1740709" cy="355720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30" y="633416"/>
            <a:ext cx="3922814" cy="5578447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013" y="1158933"/>
            <a:ext cx="3392787" cy="450856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19970" y="3158554"/>
            <a:ext cx="1440561" cy="2620716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0357" y="735504"/>
            <a:ext cx="5104957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0356" y="3516657"/>
            <a:ext cx="5104957" cy="2034643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08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0" y="0"/>
            <a:ext cx="1219176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82287" y="735504"/>
            <a:ext cx="4658171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82286" y="3516657"/>
            <a:ext cx="4658171" cy="2034643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704070" y="1867073"/>
            <a:ext cx="6118286" cy="34404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704072" y="1519730"/>
            <a:ext cx="6118285" cy="349283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0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0" y="0"/>
            <a:ext cx="1219176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97" y="240958"/>
            <a:ext cx="5274412" cy="427339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67" y="882645"/>
            <a:ext cx="2553847" cy="363170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1" y="1736811"/>
            <a:ext cx="1363308" cy="2777538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273" y="2090370"/>
            <a:ext cx="1139825" cy="2070419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59875" y="421006"/>
            <a:ext cx="4890543" cy="270457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8313" y="1215156"/>
            <a:ext cx="2209800" cy="295684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5460605" y="5119882"/>
            <a:ext cx="1293753" cy="48013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258861" y="5307106"/>
            <a:ext cx="5697242" cy="948885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258861" y="4560360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47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36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1880" y="3704844"/>
            <a:ext cx="2495573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1880" y="3045195"/>
            <a:ext cx="249557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490367" y="3555384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1720828" y="2116907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889666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16291" y="3704844"/>
            <a:ext cx="2495573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516291" y="3045195"/>
            <a:ext cx="249557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154779" y="3555384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4"/>
          <p:cNvSpPr/>
          <p:nvPr/>
        </p:nvSpPr>
        <p:spPr>
          <a:xfrm>
            <a:off x="4385240" y="2116907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554077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80702" y="3704844"/>
            <a:ext cx="2495573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702" y="3045195"/>
            <a:ext cx="249557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6819190" y="3555384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"/>
          <p:cNvSpPr/>
          <p:nvPr/>
        </p:nvSpPr>
        <p:spPr>
          <a:xfrm>
            <a:off x="7049651" y="2116907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7218489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8845114" y="3704844"/>
            <a:ext cx="2495573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8845114" y="3045195"/>
            <a:ext cx="249557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9483601" y="3555384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4"/>
          <p:cNvSpPr/>
          <p:nvPr/>
        </p:nvSpPr>
        <p:spPr>
          <a:xfrm>
            <a:off x="9714062" y="2116907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82900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96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9673770" y="-9678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325637" y="0"/>
            <a:ext cx="6507237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848047" y="0"/>
            <a:ext cx="6541105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3166533" y="1"/>
            <a:ext cx="4073676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5954484" y="-29033"/>
            <a:ext cx="6337905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2637436" y="-2697764"/>
            <a:ext cx="6943741" cy="122923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2652484" y="-2657323"/>
            <a:ext cx="6887034" cy="12192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2645557" y="-2699321"/>
            <a:ext cx="6928710" cy="1226577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2652483" y="-2667000"/>
            <a:ext cx="6887034" cy="12192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2591158" y="-2688984"/>
            <a:ext cx="6954674" cy="1231174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2652483" y="-2667000"/>
            <a:ext cx="6887034" cy="12192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91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17326" y="2433937"/>
            <a:ext cx="11557348" cy="85349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47536" y="3383372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879584" y="3383372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312416" y="3383372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33600" y="3565017"/>
            <a:ext cx="79248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33600" y="5521118"/>
            <a:ext cx="79248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666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7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8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70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832153" y="0"/>
            <a:ext cx="42672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0110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70110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963353" y="6425933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1353" y="5993867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5099353" y="5561800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099353" y="6425933"/>
            <a:ext cx="432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34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045795" y="0"/>
            <a:ext cx="42672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283752" y="1283566"/>
            <a:ext cx="3791285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283752" y="4069976"/>
            <a:ext cx="3791285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933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6613795" y="6425933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181795" y="5993867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613795" y="5561800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749795" y="6425933"/>
            <a:ext cx="432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67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5828496" y="3428471"/>
            <a:ext cx="4254095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3386667" y="0"/>
            <a:ext cx="3560838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685237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5648936" y="0"/>
            <a:ext cx="6543065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3428471"/>
            <a:ext cx="7125350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8786591" y="3428470"/>
            <a:ext cx="3405409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914324" rtl="0" eaLnBrk="1" fontAlgn="auto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05279" y="874463"/>
            <a:ext cx="2723615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05279" y="1519397"/>
            <a:ext cx="2723615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74225" y="4471770"/>
            <a:ext cx="3162635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79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8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5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847" y="0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847" y="1715665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671" y="0"/>
            <a:ext cx="17448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671" y="1715665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671" y="3429529"/>
            <a:ext cx="17448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671" y="5145194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494" y="5145194"/>
            <a:ext cx="17448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317" y="5145194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141" y="0"/>
            <a:ext cx="17448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141" y="1715665"/>
            <a:ext cx="17448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141" y="5145194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1966" y="0"/>
            <a:ext cx="17448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1966" y="1715665"/>
            <a:ext cx="17448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1966" y="5145194"/>
            <a:ext cx="17448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29"/>
            <a:ext cx="34824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494" y="0"/>
            <a:ext cx="34824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7969684" y="4165579"/>
            <a:ext cx="1293753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767940" y="4275017"/>
            <a:ext cx="5697242" cy="682954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767940" y="3606056"/>
            <a:ext cx="569724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23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56" y="3704844"/>
            <a:ext cx="3276329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9356" y="3045195"/>
            <a:ext cx="327632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058221" y="3555384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2288682" y="2116907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457520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57836" y="3704844"/>
            <a:ext cx="3276329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457836" y="3045195"/>
            <a:ext cx="327632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5486701" y="3555384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円/楕円 4"/>
          <p:cNvSpPr/>
          <p:nvPr/>
        </p:nvSpPr>
        <p:spPr>
          <a:xfrm>
            <a:off x="5717162" y="2116907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5885999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886315" y="3704844"/>
            <a:ext cx="3276329" cy="1653532"/>
          </a:xfrm>
        </p:spPr>
        <p:txBody>
          <a:bodyPr>
            <a:normAutofit/>
          </a:bodyPr>
          <a:lstStyle>
            <a:lvl1pPr algn="ctr"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886315" y="3045195"/>
            <a:ext cx="327632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8915180" y="3555384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"/>
          <p:cNvSpPr/>
          <p:nvPr/>
        </p:nvSpPr>
        <p:spPr>
          <a:xfrm>
            <a:off x="9145641" y="2116907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9314479" y="2286314"/>
            <a:ext cx="420000" cy="420065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97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14915" y="735504"/>
            <a:ext cx="4658171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14915" y="3516656"/>
            <a:ext cx="4658171" cy="2676552"/>
          </a:xfrm>
        </p:spPr>
        <p:txBody>
          <a:bodyPr>
            <a:normAutofit/>
          </a:bodyPr>
          <a:lstStyle>
            <a:lvl1pPr marL="228611" indent="-228611" algn="l">
              <a:spcBef>
                <a:spcPts val="800"/>
              </a:spcBef>
              <a:buFont typeface="Wingdings" panose="05000000000000000000" pitchFamily="2" charset="2"/>
              <a:buChar char="n"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664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232000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5664000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800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41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8915" y="232836"/>
            <a:ext cx="4658171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288372" y="2131167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793777" y="174737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372" y="1757768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88372" y="3489864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793777" y="3106074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88372" y="3116464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88372" y="4845190"/>
            <a:ext cx="4088714" cy="922344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793777" y="4461400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88371" y="4471791"/>
            <a:ext cx="4088715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960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528000" y="599386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556180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642593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9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12192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4128337"/>
            <a:ext cx="5330625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6400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832137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0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3"/>
            <a:ext cx="432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501737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128337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5654439"/>
            <a:ext cx="5314950" cy="693565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Font typeface="Wingdings" panose="05000000000000000000" pitchFamily="2" charset="2"/>
              <a:buNone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96000" y="5281039"/>
            <a:ext cx="5314951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1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54138" y="504904"/>
            <a:ext cx="11083725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16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93626" y="2930373"/>
            <a:ext cx="4404749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893626" y="3428470"/>
            <a:ext cx="4404749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682918" y="1939620"/>
            <a:ext cx="826162" cy="826289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66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72" y="1054867"/>
            <a:ext cx="8795657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90680" y="3428471"/>
            <a:ext cx="4898234" cy="3054822"/>
          </a:xfrm>
        </p:spPr>
        <p:txBody>
          <a:bodyPr anchor="t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5664000" y="353342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5232000" y="3990648"/>
            <a:ext cx="432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9935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54956" y="2183603"/>
            <a:ext cx="9082088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18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200276" y="1770487"/>
            <a:ext cx="3315455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1770487"/>
            <a:ext cx="4893129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6032" y="2503647"/>
            <a:ext cx="4267201" cy="658385"/>
          </a:xfrm>
        </p:spPr>
        <p:txBody>
          <a:bodyPr anchor="ctr">
            <a:normAutofit/>
          </a:bodyPr>
          <a:lstStyle>
            <a:lvl1pPr algn="l">
              <a:spcBef>
                <a:spcPts val="800"/>
              </a:spcBef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0" y="3791535"/>
            <a:ext cx="4898234" cy="1294919"/>
          </a:xfrm>
        </p:spPr>
        <p:txBody>
          <a:bodyPr anchor="b"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715000" y="2546517"/>
            <a:ext cx="572557" cy="572646"/>
          </a:xfrm>
        </p:spPr>
        <p:txBody>
          <a:bodyPr>
            <a:normAutofit/>
          </a:bodyPr>
          <a:lstStyle>
            <a:lvl1pPr algn="ctr"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68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5722431" y="1652645"/>
            <a:ext cx="7584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76115" y="1990125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576115" y="1620382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5722431" y="2798416"/>
            <a:ext cx="7584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76115" y="3148619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6576115" y="2778877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5722431" y="3924822"/>
            <a:ext cx="7584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6576115" y="4275025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6576115" y="3905283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5722431" y="5051227"/>
            <a:ext cx="758400" cy="758517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6576115" y="5401431"/>
            <a:ext cx="4831131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6576115" y="5031688"/>
            <a:ext cx="483113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5730877" y="1743199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5730877" y="2888969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5730877" y="4015375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5730877" y="5141781"/>
            <a:ext cx="741510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330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7392000" cy="6858000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11632" y="2196888"/>
            <a:ext cx="5574525" cy="1144637"/>
          </a:xfrm>
        </p:spPr>
        <p:txBody>
          <a:bodyPr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11632" y="1569328"/>
            <a:ext cx="557452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6381915" y="2047428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311632" y="4233595"/>
            <a:ext cx="5574525" cy="1144637"/>
          </a:xfrm>
        </p:spPr>
        <p:txBody>
          <a:bodyPr>
            <a:normAutofit/>
          </a:bodyPr>
          <a:lstStyle>
            <a:lvl1pPr marL="228611" indent="-228611" algn="l">
              <a:spcBef>
                <a:spcPts val="0"/>
              </a:spcBef>
              <a:buFont typeface="Wingdings" panose="05000000000000000000" pitchFamily="2" charset="2"/>
              <a:buChar char="n"/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311632" y="3606034"/>
            <a:ext cx="557452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6381915" y="4084135"/>
            <a:ext cx="1218599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137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72174" y="2265694"/>
            <a:ext cx="428515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2174" y="1606045"/>
            <a:ext cx="428515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546141" y="2116234"/>
            <a:ext cx="1218599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4"/>
          <p:cNvSpPr/>
          <p:nvPr/>
        </p:nvSpPr>
        <p:spPr>
          <a:xfrm>
            <a:off x="591896" y="1736794"/>
            <a:ext cx="757677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760733" y="190620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258855" y="2265694"/>
            <a:ext cx="428515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258855" y="1606045"/>
            <a:ext cx="428515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332822" y="2116234"/>
            <a:ext cx="1218599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4"/>
          <p:cNvSpPr/>
          <p:nvPr/>
        </p:nvSpPr>
        <p:spPr>
          <a:xfrm>
            <a:off x="6378576" y="1736794"/>
            <a:ext cx="757677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547414" y="1906201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2174" y="4509321"/>
            <a:ext cx="428515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472174" y="3849671"/>
            <a:ext cx="428515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546141" y="4359860"/>
            <a:ext cx="1218599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4"/>
          <p:cNvSpPr/>
          <p:nvPr/>
        </p:nvSpPr>
        <p:spPr>
          <a:xfrm>
            <a:off x="591896" y="3980421"/>
            <a:ext cx="757677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760733" y="414982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258855" y="4509321"/>
            <a:ext cx="4285159" cy="1371415"/>
          </a:xfrm>
        </p:spPr>
        <p:txBody>
          <a:bodyPr>
            <a:normAutofit/>
          </a:bodyPr>
          <a:lstStyle>
            <a:lvl1pPr>
              <a:defRPr sz="1333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7258855" y="3849671"/>
            <a:ext cx="428515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>
            <a:off x="7332822" y="4359860"/>
            <a:ext cx="1218599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円/楕円 4"/>
          <p:cNvSpPr/>
          <p:nvPr/>
        </p:nvSpPr>
        <p:spPr>
          <a:xfrm>
            <a:off x="6378576" y="3980421"/>
            <a:ext cx="757677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6547414" y="4149827"/>
            <a:ext cx="420000" cy="420065"/>
          </a:xfrm>
        </p:spPr>
        <p:txBody>
          <a:bodyPr>
            <a:normAutofit/>
          </a:bodyPr>
          <a:lstStyle>
            <a:lvl1pPr>
              <a:defRPr sz="933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45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DA5794EA-D44B-44C3-B888-B25E3AA3542E}" type="slidenum">
              <a:rPr lang="en-GB" smtClean="0"/>
              <a:t>‹N›</a:t>
            </a:fld>
            <a:endParaRPr lang="en-GB"/>
          </a:p>
        </p:txBody>
      </p:sp>
      <p:sp>
        <p:nvSpPr>
          <p:cNvPr id="4" name="正方形/長方形 3"/>
          <p:cNvSpPr/>
          <p:nvPr/>
        </p:nvSpPr>
        <p:spPr>
          <a:xfrm>
            <a:off x="5456003" y="1029275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/>
        </p:nvSpPr>
        <p:spPr>
          <a:xfrm>
            <a:off x="5879584" y="1029275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/>
        </p:nvSpPr>
        <p:spPr>
          <a:xfrm>
            <a:off x="6303949" y="1029275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/>
        </p:nvSpPr>
        <p:spPr>
          <a:xfrm>
            <a:off x="11438466" y="6345306"/>
            <a:ext cx="753297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385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9" grpId="0" animBg="1"/>
    </p:bldLst>
  </p:timing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1438466" y="6345306"/>
            <a:ext cx="753297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5710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84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09" y="232264"/>
            <a:ext cx="11557348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2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ctr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32" y="232264"/>
            <a:ext cx="5574525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809" y="1361371"/>
            <a:ext cx="11557348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95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7246" y="6401024"/>
            <a:ext cx="784517" cy="326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386445" y="1029275"/>
            <a:ext cx="432048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/>
        </p:nvSpPr>
        <p:spPr>
          <a:xfrm>
            <a:off x="6810027" y="1029275"/>
            <a:ext cx="432048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/>
        </p:nvSpPr>
        <p:spPr>
          <a:xfrm>
            <a:off x="7234392" y="1029275"/>
            <a:ext cx="432048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/>
        </p:nvSpPr>
        <p:spPr>
          <a:xfrm>
            <a:off x="11438466" y="6345306"/>
            <a:ext cx="753297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5855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91432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24" rtl="0" eaLnBrk="1" latinLnBrk="0" hangingPunct="1">
        <a:lnSpc>
          <a:spcPct val="130000"/>
        </a:lnSpc>
        <a:spcBef>
          <a:spcPts val="800"/>
        </a:spcBef>
        <a:buFontTx/>
        <a:buNone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162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indent="0" algn="l" defTabSz="914324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9143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8044" y="79023"/>
            <a:ext cx="11875911" cy="2923822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br>
              <a:rPr lang="it-I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 MATER STUDIORUM - UNIVERSITÀ DI BOLOGNA</a:t>
            </a:r>
            <a:br>
              <a:rPr lang="it-IT" sz="3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DI SCIENZE E TECNOLOGIE AGRO-ALIMENTARI</a:t>
            </a:r>
            <a:b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DI BOLOGNA</a:t>
            </a:r>
            <a:b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LAUREA MAGISTRALE IN</a:t>
            </a:r>
            <a:b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e Gestione degli Ecosistemi Agro-territoriali, forestali e del paesaggio</a:t>
            </a:r>
            <a:b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2780771"/>
            <a:ext cx="9144000" cy="1655762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Applicazione della tecnologia di ricostituzione dei suoli su fanghi di dragaggio.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studio “Diga </a:t>
            </a:r>
            <a:r>
              <a:rPr lang="it-IT" sz="2500" b="1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Rosamarina</a:t>
            </a:r>
            <a: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it-IT" sz="25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it-IT" sz="25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it-IT" sz="25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it-IT" sz="25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endParaRPr lang="it-IT" sz="25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0399" y="4839985"/>
            <a:ext cx="276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Candidato:                                                                                                                             </a:t>
            </a:r>
          </a:p>
          <a:p>
            <a:pPr lvl="0" defTabSz="457200"/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Giuseppina Ilaria Fazio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																	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45555" y="6409645"/>
            <a:ext cx="570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Accademico 2018/2019  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34488" y="4839985"/>
            <a:ext cx="3251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Relatore: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Prof.ssa Livia Vittori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Antisari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Correlatori: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Dott. Paolo Manfredi</a:t>
            </a:r>
          </a:p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Dott.ssa Chiara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Cassinari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Tabella 2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57408"/>
              </p:ext>
            </p:extLst>
          </p:nvPr>
        </p:nvGraphicFramePr>
        <p:xfrm>
          <a:off x="5612130" y="2696591"/>
          <a:ext cx="6274027" cy="3327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7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Unità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misura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Esito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Tessiturale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Argillosa-Limosa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44,9%              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L.g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25,2%                 </a:t>
                      </a:r>
                      <a:r>
                        <a:rPr lang="it-IT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L.f.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29,9%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ARPAV 2007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Campania 2012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subalcalino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moderatamente alcalino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GB" sz="1200" baseline="-25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moderatamente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calcareo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mediamente dotato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GB" sz="1200" baseline="-25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molto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org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molto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basso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tot.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ricco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fornito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Olsen.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disp.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disp.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C/N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6" name="Titolo 18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b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CHIMICO-FISICA DEI SEDIMENTI CAMPIONATI</a:t>
            </a:r>
            <a:br>
              <a:rPr lang="en-GB" sz="2500" b="1" dirty="0">
                <a:solidFill>
                  <a:srgbClr val="000000"/>
                </a:solidFill>
                <a:latin typeface="Ubuntu"/>
                <a:cs typeface="+mn-cs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4" name="Segnaposto testo 203"/>
          <p:cNvSpPr>
            <a:spLocks noGrp="1"/>
          </p:cNvSpPr>
          <p:nvPr>
            <p:ph type="body" sz="quarter" idx="12"/>
          </p:nvPr>
        </p:nvSpPr>
        <p:spPr>
          <a:xfrm>
            <a:off x="1298003" y="2475792"/>
            <a:ext cx="3383179" cy="137141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chimico-fisica ai fini agronomici  (</a:t>
            </a: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D.M. 13.09.99)</a:t>
            </a:r>
            <a:endParaRPr lang="it-IT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Metalli pesanti (EPA 200.8 2004)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 della capacità di ritenzione idrica (Impiegando </a:t>
            </a:r>
            <a:r>
              <a:rPr lang="it-IT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PTFs</a:t>
            </a: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05" name="Segnaposto testo 20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Campione S0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" name="Segnaposto immagine 21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9" name="Segnaposto testo 20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Esiti analitici 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Segnaposto testo 210"/>
          <p:cNvSpPr>
            <a:spLocks noGrp="1"/>
          </p:cNvSpPr>
          <p:nvPr>
            <p:ph type="body" sz="quarter" idx="19"/>
          </p:nvPr>
        </p:nvSpPr>
        <p:spPr>
          <a:xfrm>
            <a:off x="1298003" y="4668407"/>
            <a:ext cx="2833731" cy="79069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di </a:t>
            </a:r>
            <a:r>
              <a:rPr lang="en-GB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cessione</a:t>
            </a:r>
            <a:r>
              <a:rPr lang="en-GB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(DM 5/2/98)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Metalli pesanti (EPA 200.8 2004)</a:t>
            </a:r>
          </a:p>
          <a:p>
            <a:pPr>
              <a:lnSpc>
                <a:spcPct val="100000"/>
              </a:lnSpc>
            </a:pPr>
            <a:endParaRPr lang="en-GB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Segnaposto testo 2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Campioni S1-S6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8" name="Segnaposto immagine 217"/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4" name="Segnaposto testo 2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6" name="Segnaposto immagine 22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r="1783"/>
          <a:stretch>
            <a:fillRect/>
          </a:stretch>
        </p:blipFill>
        <p:spPr/>
      </p:pic>
      <p:pic>
        <p:nvPicPr>
          <p:cNvPr id="228" name="Immagine 2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7" b="33998"/>
          <a:stretch/>
        </p:blipFill>
        <p:spPr>
          <a:xfrm>
            <a:off x="202286" y="5619326"/>
            <a:ext cx="1813889" cy="1084492"/>
          </a:xfrm>
          <a:prstGeom prst="rect">
            <a:avLst/>
          </a:prstGeom>
        </p:spPr>
      </p:pic>
      <p:pic>
        <p:nvPicPr>
          <p:cNvPr id="229" name="Immagine 2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14" y="5638568"/>
            <a:ext cx="1611384" cy="1047705"/>
          </a:xfrm>
          <a:prstGeom prst="rect">
            <a:avLst/>
          </a:prstGeom>
        </p:spPr>
      </p:pic>
      <p:pic>
        <p:nvPicPr>
          <p:cNvPr id="256" name="Immagine 25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7" r="14504" b="37774"/>
          <a:stretch/>
        </p:blipFill>
        <p:spPr>
          <a:xfrm>
            <a:off x="4019837" y="5636870"/>
            <a:ext cx="1079150" cy="1049403"/>
          </a:xfrm>
          <a:prstGeom prst="rect">
            <a:avLst/>
          </a:prstGeom>
        </p:spPr>
      </p:pic>
      <p:graphicFrame>
        <p:nvGraphicFramePr>
          <p:cNvPr id="258" name="Tabella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71326"/>
              </p:ext>
            </p:extLst>
          </p:nvPr>
        </p:nvGraphicFramePr>
        <p:xfrm>
          <a:off x="6232435" y="2938623"/>
          <a:ext cx="5754370" cy="243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124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pesanti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(mg/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 anchor="ctr"/>
                </a:tc>
                <a:tc>
                  <a:txBody>
                    <a:bodyPr/>
                    <a:lstStyle/>
                    <a:p>
                      <a:pPr marL="312420" marR="31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Sedimento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Rosamarina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124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(S0)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 anchor="ctr"/>
                </a:tc>
                <a:tc>
                  <a:txBody>
                    <a:bodyPr/>
                    <a:lstStyle/>
                    <a:p>
                      <a:pPr marL="312420" indent="-6350" algn="ctr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Col. A Siti ad uso verde pubblico, privato e residenziale 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242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(mg/kg ss)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31242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720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31242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31242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190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7200" marR="254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31242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tc>
                  <a:txBody>
                    <a:bodyPr/>
                    <a:lstStyle/>
                    <a:p>
                      <a:pPr marL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04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9" name="CasellaDiTesto 258"/>
          <p:cNvSpPr txBox="1"/>
          <p:nvPr/>
        </p:nvSpPr>
        <p:spPr>
          <a:xfrm>
            <a:off x="6550925" y="5459105"/>
            <a:ext cx="52124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di cessione 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1,5 mg/L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 mg/L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GB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&lt;50 mg/L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&lt;250 mg/L</a:t>
            </a:r>
          </a:p>
        </p:txBody>
      </p:sp>
    </p:spTree>
    <p:extLst>
      <p:ext uri="{BB962C8B-B14F-4D97-AF65-F5344CB8AC3E}">
        <p14:creationId xmlns:p14="http://schemas.microsoft.com/office/powerpoint/2010/main" val="36506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205" grpId="0" build="p"/>
      <p:bldP spid="209" grpId="0" build="p"/>
      <p:bldP spid="212" grpId="0" build="p"/>
      <p:bldP spid="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Matrici additive</a:t>
            </a:r>
            <a:endParaRPr lang="en-GB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28809" y="4520737"/>
            <a:ext cx="3936349" cy="2337263"/>
          </a:xfrm>
        </p:spPr>
        <p:txBody>
          <a:bodyPr>
            <a:normAutofit fontScale="25000" lnSpcReduction="20000"/>
          </a:bodyPr>
          <a:lstStyle/>
          <a:p>
            <a:pPr marL="172800" marR="140970" lvl="0" indent="-172800" algn="l" fontAlgn="base">
              <a:lnSpc>
                <a:spcPct val="120000"/>
              </a:lnSpc>
              <a:spcAft>
                <a:spcPts val="61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sz="4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M1: fango chimico-fisico </a:t>
            </a:r>
            <a:r>
              <a:rPr lang="it-IT" sz="4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generato dall’attività di produzione della carta; </a:t>
            </a:r>
            <a:endParaRPr lang="en-GB" sz="4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800" marR="140970" lvl="0" indent="-172800" algn="l" fontAlgn="base">
              <a:lnSpc>
                <a:spcPct val="120000"/>
              </a:lnSpc>
              <a:spcAft>
                <a:spcPts val="625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it-IT" sz="4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M2: fango chimico-fisico </a:t>
            </a:r>
            <a:r>
              <a:rPr lang="it-IT" sz="4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generato dalla produzione di cartone e carte per imballaggi;</a:t>
            </a:r>
            <a:r>
              <a:rPr lang="it-IT" sz="4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6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800" marR="140970" lvl="0" indent="-172800" algn="l" fontAlgn="base">
              <a:lnSpc>
                <a:spcPct val="120000"/>
              </a:lnSpc>
              <a:spcAft>
                <a:spcPts val="75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it-IT" sz="4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M4: fango biologico </a:t>
            </a:r>
            <a:r>
              <a:rPr lang="it-IT" sz="4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generato dal trattamento a fanghi attivi delle acque di scarico per la produzione di cartone.  </a:t>
            </a:r>
          </a:p>
          <a:p>
            <a:pPr marR="140970" fontAlgn="base">
              <a:lnSpc>
                <a:spcPct val="120000"/>
              </a:lnSpc>
              <a:spcAft>
                <a:spcPts val="750"/>
              </a:spcAft>
              <a:buClr>
                <a:srgbClr val="000000"/>
              </a:buClr>
              <a:buSzPts val="1200"/>
            </a:pPr>
            <a:r>
              <a:rPr lang="it-IT" sz="4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 di cessione (D.M. 05/02/98); Caratterizzazione chimico-fisica (DM 13.9.99 )</a:t>
            </a:r>
            <a:endParaRPr lang="en-GB" sz="4000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1237608" y="3893176"/>
            <a:ext cx="3007311" cy="498098"/>
          </a:xfrm>
        </p:spPr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Scelta  delle matrici additive</a:t>
            </a:r>
            <a:endParaRPr lang="en-GB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Segnaposto immagine 30"/>
          <p:cNvPicPr>
            <a:picLocks noGrp="1" noChangeAspect="1"/>
          </p:cNvPicPr>
          <p:nvPr>
            <p:ph type="pic" sz="quarter" idx="4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1798638" y="1820863"/>
            <a:ext cx="1925637" cy="1925637"/>
          </a:xfrm>
        </p:spPr>
      </p:pic>
      <p:pic>
        <p:nvPicPr>
          <p:cNvPr id="29" name="Segnaposto immagine 28"/>
          <p:cNvPicPr>
            <a:picLocks noGrp="1" noChangeAspect="1"/>
          </p:cNvPicPr>
          <p:nvPr>
            <p:ph type="pic" sz="quarter" idx="4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9" b="12469"/>
          <a:stretch>
            <a:fillRect/>
          </a:stretch>
        </p:blipFill>
        <p:spPr/>
      </p:pic>
      <p:pic>
        <p:nvPicPr>
          <p:cNvPr id="30" name="Segnaposto immagine 29"/>
          <p:cNvPicPr>
            <a:picLocks noGrp="1" noChangeAspect="1"/>
          </p:cNvPicPr>
          <p:nvPr>
            <p:ph type="pic" sz="quarter" idx="4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Segnaposto testo 7"/>
          <p:cNvSpPr>
            <a:spLocks noGrp="1"/>
          </p:cNvSpPr>
          <p:nvPr>
            <p:ph type="body" sz="quarter" idx="47"/>
          </p:nvPr>
        </p:nvSpPr>
        <p:spPr>
          <a:xfrm>
            <a:off x="4592345" y="4520737"/>
            <a:ext cx="3007311" cy="2193962"/>
          </a:xfrm>
        </p:spPr>
        <p:txBody>
          <a:bodyPr>
            <a:norm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Sedimenti prelevati in diga: 60%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Matrice M1: 15%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Matrice M2: 20% 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Matrice M4: 5%</a:t>
            </a:r>
            <a:endParaRPr lang="en-GB" sz="1200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Dosaggio delle matrici</a:t>
            </a:r>
            <a:endParaRPr lang="en-GB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49"/>
          </p:nvPr>
        </p:nvSpPr>
        <p:spPr>
          <a:xfrm>
            <a:off x="7926842" y="4520737"/>
            <a:ext cx="3959315" cy="2337263"/>
          </a:xfrm>
        </p:spPr>
        <p:txBody>
          <a:bodyPr>
            <a:normAutofit fontScale="92500"/>
          </a:bodyPr>
          <a:lstStyle/>
          <a:p>
            <a:pPr marL="172800" lvl="0" indent="-17280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meccanico: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disgregazione, sfibratura e destrutturazione dei materiali impiegati. </a:t>
            </a:r>
          </a:p>
          <a:p>
            <a:pPr marL="172800" lvl="0" indent="-17280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chimico: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stabilizzazioni delle componenti organiche aggiunte e policondensazione con acidi umici. </a:t>
            </a:r>
          </a:p>
          <a:p>
            <a:pPr marL="172800" lvl="0" indent="-172800" algn="l"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meccanico: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ripetute compressioni ricostitutive per produrre i neo-aggregati di “suolo ricostituito”</a:t>
            </a:r>
          </a:p>
          <a:p>
            <a:pPr marL="172800" lvl="0" indent="-172800" algn="l"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Aggiunta di acqua ma non di acidi umici e </a:t>
            </a:r>
            <a:r>
              <a:rPr lang="it-IT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fulvici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estratti da </a:t>
            </a:r>
            <a:r>
              <a:rPr lang="it-IT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leonardite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it-IT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Miscelazione, disgregazione e ricostituzione </a:t>
            </a:r>
            <a:endParaRPr lang="en-GB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CHIMICO-FISICA SUOLI RICOSTITUITI</a:t>
            </a:r>
            <a:br>
              <a:rPr lang="en-GB" dirty="0"/>
            </a:br>
            <a:endParaRPr lang="en-GB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/>
          </p:nvPr>
        </p:nvSpPr>
        <p:spPr>
          <a:xfrm>
            <a:off x="1472174" y="2265694"/>
            <a:ext cx="4285159" cy="1583977"/>
          </a:xfrm>
        </p:spPr>
        <p:txBody>
          <a:bodyPr>
            <a:normAutofit/>
          </a:bodyPr>
          <a:lstStyle/>
          <a:p>
            <a:pPr marL="172800" indent="-1728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chimico-fisica ai fini agronomici  (</a:t>
            </a: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D.M. 13.09.99)</a:t>
            </a:r>
          </a:p>
          <a:p>
            <a:pPr marL="172800" indent="-1728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Metalli pesanti (EPA 200.8 2004)</a:t>
            </a:r>
          </a:p>
          <a:p>
            <a:pPr marL="172800" indent="-17280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 della capacità di ritenzione idrica (Impiegando </a:t>
            </a:r>
            <a:r>
              <a:rPr lang="it-IT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PTFs</a:t>
            </a:r>
            <a:r>
              <a:rPr lang="it-IT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it-IT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Suolo ricostituito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Segnaposto immagine 31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9" b="1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1" name="Segnaposto testo 40"/>
          <p:cNvSpPr>
            <a:spLocks noGrp="1"/>
          </p:cNvSpPr>
          <p:nvPr>
            <p:ph type="body" sz="quarter" idx="18"/>
          </p:nvPr>
        </p:nvSpPr>
        <p:spPr>
          <a:xfrm>
            <a:off x="1472174" y="4509321"/>
            <a:ext cx="4423659" cy="23486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Positivo: </a:t>
            </a:r>
          </a:p>
          <a:p>
            <a:pPr marL="172800" indent="-1728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</a:t>
            </a:r>
            <a:r>
              <a:rPr lang="it-IT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Corg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 estremamente basso (9,3 g/kg) a molto dotato (141,2 g/kg)</a:t>
            </a:r>
          </a:p>
          <a:p>
            <a:pPr marL="172800" indent="-1728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Incremento Zn </a:t>
            </a:r>
            <a:r>
              <a:rPr lang="it-IT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da basso (0,8 mg/kg) a medio (2,4mg/kg)</a:t>
            </a:r>
            <a:endParaRPr lang="it-IT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800" indent="-1728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Incremento C/N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 4,5 a 48,3</a:t>
            </a:r>
          </a:p>
          <a:p>
            <a:pPr>
              <a:lnSpc>
                <a:spcPct val="110000"/>
              </a:lnSpc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Negativo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Incremento CaCO3 tot.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 moderatamente calcareo (84,7 g/kg) a molto calcareo (15,00 g/kg)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Incremento CaCO3 </a:t>
            </a:r>
            <a:r>
              <a:rPr lang="it-IT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 mediamente elevato (50,0 g/kg) a elevato (89,8 g/kg)</a:t>
            </a:r>
          </a:p>
          <a:p>
            <a:pPr marL="171450" indent="-1714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Riduzione P </a:t>
            </a:r>
            <a:r>
              <a:rPr lang="it-IT" sz="1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Olsen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da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scarso (12,2 mg/kg)</a:t>
            </a:r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molto scarso (7,5 mg/kg)</a:t>
            </a: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1300" dirty="0"/>
          </a:p>
        </p:txBody>
      </p:sp>
      <p:sp>
        <p:nvSpPr>
          <p:cNvPr id="42" name="Segnaposto testo 4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>
              <a:lnSpc>
                <a:spcPct val="130000"/>
              </a:lnSpc>
              <a:spcBef>
                <a:spcPts val="800"/>
              </a:spcBef>
            </a:pPr>
            <a:endParaRPr lang="it-IT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  <a:spcBef>
                <a:spcPts val="800"/>
              </a:spcBef>
            </a:pP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Esiti Analitici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7" name="Segnaposto immagine 46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714" r="714"/>
          <a:stretch>
            <a:fillRect/>
          </a:stretch>
        </p:blipFill>
        <p:spPr>
          <a:prstGeom prst="rect">
            <a:avLst/>
          </a:prstGeom>
        </p:spPr>
      </p:pic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53312"/>
              </p:ext>
            </p:extLst>
          </p:nvPr>
        </p:nvGraphicFramePr>
        <p:xfrm>
          <a:off x="5882185" y="3637109"/>
          <a:ext cx="6003972" cy="2847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Unità di misura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Esito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Tessiturale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Argillosa                   A. 70%    </a:t>
                      </a:r>
                    </a:p>
                    <a:p>
                      <a:pPr algn="ctr" fontAlgn="ctr"/>
                      <a:r>
                        <a:rPr lang="es-ES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23%                 S. 7%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ARPAV 2007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Regione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Campania 2012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subalcalino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moderatamente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alcalino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GB" sz="1200" u="none" strike="noStrike" baseline="-25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tot. 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molto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calcareo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ricco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GB" sz="1200" u="none" strike="noStrike" baseline="-25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att.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ricco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org 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molto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buono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tot. 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ricco</a:t>
                      </a:r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 </a:t>
                      </a:r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fornito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Olsen. 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disp. 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disp. </a:t>
                      </a:r>
                      <a:endParaRPr lang="en-GB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scarso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basso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C/N 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elevato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28042"/>
              </p:ext>
            </p:extLst>
          </p:nvPr>
        </p:nvGraphicFramePr>
        <p:xfrm>
          <a:off x="5877593" y="1202452"/>
          <a:ext cx="5544540" cy="2346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490">
                <a:tc>
                  <a:txBody>
                    <a:bodyPr/>
                    <a:lstStyle/>
                    <a:p>
                      <a:pPr marL="31242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(mg/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" marR="3600" marT="4445" marB="0" anchor="ctr" anchorCtr="1"/>
                </a:tc>
                <a:tc>
                  <a:txBody>
                    <a:bodyPr/>
                    <a:lstStyle/>
                    <a:p>
                      <a:pPr marL="53340" indent="-635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Sedimento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12420" marR="35560" indent="-635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 anchor="ctr"/>
                </a:tc>
                <a:tc>
                  <a:txBody>
                    <a:bodyPr/>
                    <a:lstStyle/>
                    <a:p>
                      <a:pPr marL="312420" indent="-6350" algn="ctr">
                        <a:lnSpc>
                          <a:spcPct val="113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Suolo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ricostituito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12420" marR="330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(mg/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kgss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 anchor="ctr"/>
                </a:tc>
                <a:tc>
                  <a:txBody>
                    <a:bodyPr/>
                    <a:lstStyle/>
                    <a:p>
                      <a:pPr marL="317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Col. A Siti ad uso verde pubblico, privato e residenziale (mg/kg </a:t>
                      </a:r>
                      <a:r>
                        <a:rPr lang="it-IT" sz="12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1242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0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12420" marR="349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0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1242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marL="312420" marR="330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02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683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 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tc>
                  <a:txBody>
                    <a:bodyPr/>
                    <a:lstStyle/>
                    <a:p>
                      <a:pPr marL="312420" marR="336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4925" marT="444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99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Esiti analitici a confronto</a:t>
            </a:r>
            <a:endParaRPr lang="en-GB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3" y="1211772"/>
            <a:ext cx="8415790" cy="52507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95" y="1368874"/>
            <a:ext cx="6011609" cy="13511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462" y="2720003"/>
            <a:ext cx="7260891" cy="14047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152" y="4142026"/>
            <a:ext cx="7550968" cy="139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232" y="5539389"/>
            <a:ext cx="6676808" cy="12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9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2200564" y="1835018"/>
            <a:ext cx="9057986" cy="817324"/>
          </a:xfrm>
        </p:spPr>
        <p:txBody>
          <a:bodyPr/>
          <a:lstStyle/>
          <a:p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«Tecnologia di ricostituzione dei suoli» rappresenta una valida soluzione al ripristino agronomico dei sedimenti lacustri, ottenendo suoli ricchi di </a:t>
            </a:r>
            <a:r>
              <a:rPr lang="it-IT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Corg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stabile e contraddistinti da un ottimo indice di fertilità globale.</a:t>
            </a:r>
            <a:endParaRPr lang="en-GB" sz="1400" b="1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24"/>
          </p:nvPr>
        </p:nvSpPr>
        <p:spPr>
          <a:xfrm>
            <a:off x="2176678" y="2797161"/>
            <a:ext cx="9057986" cy="817324"/>
          </a:xfrm>
        </p:spPr>
        <p:txBody>
          <a:bodyPr/>
          <a:lstStyle/>
          <a:p>
            <a:pPr lvl="0"/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Costituisce un supporto concreto sia a livello ambientale che economico al PGI «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Lavori per l’adeguamento dei sistemi di tenuta e drenaggio della diga e il miglioramento delle opere utili alla gestione dell’infrastruttura» della Diga </a:t>
            </a:r>
            <a:r>
              <a:rPr lang="it-IT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Rosamarina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abbattendo i costi di conferimento in discarica dei sedimenti.</a:t>
            </a:r>
            <a:endParaRPr lang="en-GB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25"/>
          </p:nvPr>
        </p:nvSpPr>
        <p:spPr>
          <a:xfrm>
            <a:off x="2176678" y="3866208"/>
            <a:ext cx="9057986" cy="999807"/>
          </a:xfrm>
        </p:spPr>
        <p:txBody>
          <a:bodyPr/>
          <a:lstStyle/>
          <a:p>
            <a:pPr lvl="0"/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indagini sperimentali dovranno focalizzarsi sulla ricerca di matrici additive che possano contribuire alla riduzione delle concentrazioni di CaCO3 tot., CaCO3 </a:t>
            </a:r>
            <a:r>
              <a:rPr lang="it-IT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all’incremento il P </a:t>
            </a:r>
            <a:r>
              <a:rPr lang="it-IT" sz="1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Olsen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6"/>
          </p:nvPr>
        </p:nvSpPr>
        <p:spPr>
          <a:xfrm>
            <a:off x="2176679" y="4796690"/>
            <a:ext cx="9105755" cy="817324"/>
          </a:xfrm>
        </p:spPr>
        <p:txBody>
          <a:bodyPr/>
          <a:lstStyle/>
          <a:p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Ipotetico impiego nel ripristino di aree erose e nella bonifica di ex siti estrattivi siciliani, rientrando nelle programmazioni LIFE cofinanziate a livello europeo. </a:t>
            </a:r>
            <a:endParaRPr lang="en-GB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8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l’attenzione!</a:t>
            </a:r>
            <a:endParaRPr lang="en-GB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gnaposto immagine 9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 b="101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68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Obiettivo</a:t>
            </a:r>
            <a:endParaRPr lang="en-GB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23"/>
          </p:nvPr>
        </p:nvSpPr>
        <p:spPr>
          <a:xfrm>
            <a:off x="7918213" y="2238630"/>
            <a:ext cx="4273786" cy="969330"/>
          </a:xfrm>
        </p:spPr>
        <p:txBody>
          <a:bodyPr>
            <a:normAutofit/>
          </a:bodyPr>
          <a:lstStyle/>
          <a:p>
            <a:pPr marL="172800" indent="-17280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Indagare l’applicabilità della </a:t>
            </a:r>
          </a:p>
          <a:p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«Tecnologia di ricostituzione dei suoli»</a:t>
            </a:r>
            <a:endParaRPr lang="en-GB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Generazione di Suolo Ricostituito Fertile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25"/>
          </p:nvPr>
        </p:nvSpPr>
        <p:spPr>
          <a:xfrm>
            <a:off x="7936282" y="4813726"/>
            <a:ext cx="4255717" cy="1709903"/>
          </a:xfrm>
        </p:spPr>
        <p:txBody>
          <a:bodyPr>
            <a:normAutofit/>
          </a:bodyPr>
          <a:lstStyle/>
          <a:p>
            <a:pPr marL="172800" indent="-17280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Fanghi di dragaggio della Diga </a:t>
            </a:r>
            <a:r>
              <a:rPr lang="it-IT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Rosamarina</a:t>
            </a: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(PA).</a:t>
            </a:r>
          </a:p>
          <a:p>
            <a:pPr marL="172800" indent="-172800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Rifiuti provenienti da attività di tipo industriale, agro-industriale e del comparto civile produttivo.</a:t>
            </a:r>
          </a:p>
          <a:p>
            <a:endParaRPr lang="en-GB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Recupero di rifiuti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172800" indent="-172800" algn="l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Applicabilità ecosostenibile nel ripristino di aree degradate della Sicilia</a:t>
            </a:r>
            <a:endParaRPr lang="en-GB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Lotta alla Desertificazione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27"/>
          </p:nvPr>
        </p:nvSpPr>
        <p:spPr>
          <a:xfrm>
            <a:off x="362360" y="2238630"/>
            <a:ext cx="3884804" cy="1915448"/>
          </a:xfrm>
        </p:spPr>
        <p:txBody>
          <a:bodyPr>
            <a:normAutofit/>
          </a:bodyPr>
          <a:lstStyle/>
          <a:p>
            <a:pPr marL="172800" indent="-172800" algn="l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Assicurare la funzione di drenaggio delle acque contrastando il rischio di esondazione</a:t>
            </a:r>
          </a:p>
          <a:p>
            <a:pPr marL="172800" indent="-172800" algn="l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Mantenere la capacità di invaso delle dighe</a:t>
            </a:r>
          </a:p>
          <a:p>
            <a:pPr marL="172800" indent="-172800" algn="l">
              <a:buFont typeface="Wingdings" panose="05000000000000000000" pitchFamily="2" charset="2"/>
              <a:buChar char="§"/>
            </a:pPr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Contrastare i fenomeni di interrimento dei bacini lacustri</a:t>
            </a:r>
            <a:endParaRPr lang="en-GB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Salvaguardia della Risorsa Idrica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Segnaposto immagine 2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16568"/>
          <a:stretch>
            <a:fillRect/>
          </a:stretch>
        </p:blipFill>
        <p:spPr>
          <a:xfrm>
            <a:off x="6906838" y="2480911"/>
            <a:ext cx="599430" cy="599523"/>
          </a:xfrm>
        </p:spPr>
      </p:pic>
      <p:pic>
        <p:nvPicPr>
          <p:cNvPr id="25" name="Segnaposto immagine 24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15919"/>
          <a:stretch>
            <a:fillRect/>
          </a:stretch>
        </p:blipFill>
        <p:spPr>
          <a:xfrm>
            <a:off x="6767846" y="4352390"/>
            <a:ext cx="601944" cy="602038"/>
          </a:xfrm>
        </p:spPr>
      </p:pic>
      <p:pic>
        <p:nvPicPr>
          <p:cNvPr id="23" name="Segnaposto immagine 22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6853"/>
          <a:stretch>
            <a:fillRect/>
          </a:stretch>
        </p:blipFill>
        <p:spPr>
          <a:xfrm>
            <a:off x="4900066" y="4367748"/>
            <a:ext cx="586589" cy="586680"/>
          </a:xfrm>
        </p:spPr>
      </p:pic>
      <p:pic>
        <p:nvPicPr>
          <p:cNvPr id="22" name="Segnaposto immagine 21"/>
          <p:cNvPicPr>
            <a:picLocks noGrp="1" noChangeAspect="1"/>
          </p:cNvPicPr>
          <p:nvPr>
            <p:ph type="pic" sz="quarter" idx="3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019" y="2435909"/>
            <a:ext cx="586589" cy="586680"/>
          </a:xfrm>
        </p:spPr>
      </p:pic>
    </p:spTree>
    <p:extLst>
      <p:ext uri="{BB962C8B-B14F-4D97-AF65-F5344CB8AC3E}">
        <p14:creationId xmlns:p14="http://schemas.microsoft.com/office/powerpoint/2010/main" val="257230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3" name="Segnaposto immagine 3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37" y="2052675"/>
            <a:ext cx="6517714" cy="1895296"/>
          </a:xfrm>
        </p:spPr>
      </p:pic>
      <p:pic>
        <p:nvPicPr>
          <p:cNvPr id="32" name="Segnaposto immagine 31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8445"/>
            <a:ext cx="6517715" cy="2003756"/>
          </a:xfrm>
        </p:spPr>
      </p:pic>
      <p:sp>
        <p:nvSpPr>
          <p:cNvPr id="25" name="Segnaposto testo 24"/>
          <p:cNvSpPr>
            <a:spLocks noGrp="1"/>
          </p:cNvSpPr>
          <p:nvPr>
            <p:ph type="body" sz="quarter" idx="12"/>
          </p:nvPr>
        </p:nvSpPr>
        <p:spPr>
          <a:xfrm>
            <a:off x="900990" y="5096102"/>
            <a:ext cx="5025677" cy="1677231"/>
          </a:xfrm>
        </p:spPr>
        <p:txBody>
          <a:bodyPr>
            <a:normAutofit fontScale="25000" lnSpcReduction="20000"/>
          </a:bodyPr>
          <a:lstStyle/>
          <a:p>
            <a:pPr lvl="0" defTabSz="457200">
              <a:lnSpc>
                <a:spcPct val="170000"/>
              </a:lnSpc>
              <a:spcBef>
                <a:spcPts val="0"/>
              </a:spcBef>
            </a:pPr>
            <a:r>
              <a:rPr lang="it-IT" sz="4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società </a:t>
            </a:r>
            <a:r>
              <a:rPr lang="it-IT" sz="4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m.c.m. Ecosistemi</a:t>
            </a:r>
            <a:r>
              <a:rPr lang="it-IT" sz="4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sita a Gariga di Podenzano (Pc), opera dal 1977, offrendo servizi nel settore:</a:t>
            </a:r>
          </a:p>
          <a:p>
            <a:pPr marL="457200" lvl="0" indent="-457200" defTabSz="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Tutela ambientale;</a:t>
            </a:r>
          </a:p>
          <a:p>
            <a:pPr marL="457200" lvl="0" indent="-457200" defTabSz="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Bonifiche di siti contaminati;</a:t>
            </a:r>
          </a:p>
          <a:p>
            <a:pPr marL="457200" lvl="0" indent="-457200" defTabSz="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4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di recupero, trattamento e smaltimento rifiuti (principalmente di tipo industriale).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Settori di interesse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egnaposto testo 2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Scienza del suolo e Pedologia applicata </a:t>
            </a:r>
          </a:p>
          <a:p>
            <a:endParaRPr lang="it-IT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it-IT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Tecnologia Della Ricostituzione dei suoli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Ricerca e sviluppo</a:t>
            </a:r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52" y="113640"/>
            <a:ext cx="2838040" cy="1090739"/>
          </a:xfrm>
          <a:prstGeom prst="rect">
            <a:avLst/>
          </a:prstGeom>
        </p:spPr>
      </p:pic>
      <p:sp>
        <p:nvSpPr>
          <p:cNvPr id="34" name="Freccia in giù 33"/>
          <p:cNvSpPr/>
          <p:nvPr/>
        </p:nvSpPr>
        <p:spPr>
          <a:xfrm>
            <a:off x="8308622" y="5475111"/>
            <a:ext cx="282222" cy="3951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66349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br>
              <a:rPr lang="it-IT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DI RICOSTITUZIONE DEI SUOLI</a:t>
            </a:r>
            <a:br>
              <a:rPr lang="en-GB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1029356" y="3704844"/>
            <a:ext cx="3276329" cy="2718534"/>
          </a:xfrm>
        </p:spPr>
        <p:txBody>
          <a:bodyPr>
            <a:norm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RIPRODUZIONE MECCANICA PROCESSI PEDOGENETICI</a:t>
            </a:r>
          </a:p>
          <a:p>
            <a:pPr lvl="0"/>
            <a:endParaRPr lang="en-GB" sz="1200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RIPRODUZIONE CHIMICA PROCESSI PEDOGENETICI</a:t>
            </a:r>
          </a:p>
          <a:p>
            <a:pPr lvl="0"/>
            <a:endParaRPr lang="en-GB" sz="1200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SUOLO RICOSTITUITO</a:t>
            </a:r>
          </a:p>
          <a:p>
            <a:pPr lvl="0"/>
            <a:endParaRPr lang="en-GB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CONCETTUALE</a:t>
            </a:r>
          </a:p>
        </p:txBody>
      </p:sp>
      <p:pic>
        <p:nvPicPr>
          <p:cNvPr id="15" name="Segnaposto immagine 1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>
          <a:xfrm>
            <a:off x="4457836" y="3704842"/>
            <a:ext cx="3276329" cy="305079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it-IT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Caratterizzazione chimico-fisica delle matrici </a:t>
            </a:r>
            <a:r>
              <a:rPr lang="it-IT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(rifiuti da attività industriale, agro-industriale e comparto civile)</a:t>
            </a:r>
          </a:p>
          <a:p>
            <a:pPr algn="l"/>
            <a:r>
              <a:rPr lang="it-IT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it-IT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Dosaggio delle matrici</a:t>
            </a:r>
          </a:p>
          <a:p>
            <a:pPr algn="l"/>
            <a:r>
              <a:rPr lang="it-IT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it-IT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meccanico</a:t>
            </a:r>
            <a:r>
              <a:rPr lang="it-IT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disgregazione, sfibratura e destrutturazione dei materiali impiegati</a:t>
            </a:r>
            <a:r>
              <a:rPr lang="it-IT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it-IT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it-IT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chimico</a:t>
            </a:r>
            <a:r>
              <a:rPr lang="it-IT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stabilizzazioni delle componenti organiche aggiunte e policondensazione con acidi umici. </a:t>
            </a:r>
          </a:p>
          <a:p>
            <a:pPr algn="l"/>
            <a:r>
              <a:rPr lang="it-IT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it-IT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meccanico</a:t>
            </a:r>
            <a:r>
              <a:rPr lang="it-IT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ripetute compressioni ricostitutive per produrre i neo-aggregati di “suolo ricostituito”</a:t>
            </a:r>
          </a:p>
          <a:p>
            <a:endParaRPr lang="en-GB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6"/>
          </p:nvPr>
        </p:nvSpPr>
        <p:spPr>
          <a:xfrm>
            <a:off x="4457834" y="3053679"/>
            <a:ext cx="3276329" cy="498098"/>
          </a:xfrm>
        </p:spPr>
        <p:txBody>
          <a:bodyPr/>
          <a:lstStyle/>
          <a:p>
            <a:pPr lvl="0" defTabSz="457200"/>
            <a:endParaRPr lang="it-IT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8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 APPLICATO</a:t>
            </a:r>
          </a:p>
          <a:p>
            <a:endParaRPr lang="en-GB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8"/>
          </p:nvPr>
        </p:nvSpPr>
        <p:spPr>
          <a:xfrm>
            <a:off x="7886315" y="3704843"/>
            <a:ext cx="3276329" cy="2808845"/>
          </a:xfrm>
        </p:spPr>
        <p:txBody>
          <a:bodyPr>
            <a:norm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Modifiche delle proprietà chimico-fisiche delle matrici di partenza dovute a</a:t>
            </a:r>
            <a:r>
              <a:rPr 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ll’ </a:t>
            </a:r>
            <a:r>
              <a:rPr lang="it-IT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</a:t>
            </a:r>
            <a:r>
              <a:rPr 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REDISTRIBUZIONE</a:t>
            </a:r>
            <a:r>
              <a:rPr 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STABILIZZAZIONE</a:t>
            </a:r>
            <a:r>
              <a:rPr 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Sostanza organica all’interno della frazione minerale del suolo.</a:t>
            </a:r>
          </a:p>
          <a:p>
            <a:endParaRPr lang="it-IT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SUOLI RICOSTITUITI IDONEI A RIPRISTINI AGRONOMICI E AMBIENTALI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“New Life” (LIFE 10 ENV/IT/0400) </a:t>
            </a:r>
            <a:endParaRPr lang="en-GB" sz="1200" b="1" dirty="0">
              <a:solidFill>
                <a:srgbClr val="000000"/>
              </a:solidFill>
            </a:endParaRPr>
          </a:p>
          <a:p>
            <a:endParaRPr lang="it-IT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  <a:p>
            <a:pPr lvl="0"/>
            <a:endParaRPr lang="en-GB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roce 12"/>
          <p:cNvSpPr/>
          <p:nvPr/>
        </p:nvSpPr>
        <p:spPr>
          <a:xfrm>
            <a:off x="2559600" y="4372861"/>
            <a:ext cx="215840" cy="185388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14" name="Freccia in giù 13"/>
          <p:cNvSpPr/>
          <p:nvPr/>
        </p:nvSpPr>
        <p:spPr>
          <a:xfrm>
            <a:off x="2527284" y="5285786"/>
            <a:ext cx="280472" cy="31740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pic>
        <p:nvPicPr>
          <p:cNvPr id="18" name="Segnaposto immagine 17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24" name="Freccia in giù 23"/>
          <p:cNvSpPr/>
          <p:nvPr/>
        </p:nvSpPr>
        <p:spPr>
          <a:xfrm>
            <a:off x="9384243" y="5064111"/>
            <a:ext cx="280472" cy="31740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sp>
        <p:nvSpPr>
          <p:cNvPr id="17" name="Segnaposto testo 9"/>
          <p:cNvSpPr txBox="1">
            <a:spLocks/>
          </p:cNvSpPr>
          <p:nvPr/>
        </p:nvSpPr>
        <p:spPr>
          <a:xfrm>
            <a:off x="8026550" y="998257"/>
            <a:ext cx="3276329" cy="49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324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133" kern="1200" baseline="0">
                <a:solidFill>
                  <a:schemeClr val="tx2"/>
                </a:solidFill>
                <a:latin typeface="Ubuntu Medium" panose="020B0604030602030204" pitchFamily="34" charset="0"/>
                <a:ea typeface="+mn-ea"/>
                <a:cs typeface="+mn-cs"/>
              </a:defRPr>
            </a:lvl1pPr>
            <a:lvl2pPr marL="457162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4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6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8" indent="0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90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3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4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6" indent="-228581" algn="l" defTabSz="91432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204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7171282" y="3806457"/>
            <a:ext cx="4714875" cy="188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57" name="Connettore 1 56"/>
          <p:cNvCxnSpPr/>
          <p:nvPr/>
        </p:nvCxnSpPr>
        <p:spPr>
          <a:xfrm flipH="1" flipV="1">
            <a:off x="3771900" y="5257800"/>
            <a:ext cx="2943739" cy="150818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olo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br>
              <a:rPr lang="it-IT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3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LOCALIZZAZIONE E CARATTERIZZAZIONE DEL SITO  </a:t>
            </a:r>
            <a:br>
              <a:rPr lang="it-IT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3" name="Segnaposto testo 42"/>
          <p:cNvSpPr>
            <a:spLocks noGrp="1"/>
          </p:cNvSpPr>
          <p:nvPr>
            <p:ph type="body" sz="quarter" idx="12"/>
          </p:nvPr>
        </p:nvSpPr>
        <p:spPr>
          <a:xfrm>
            <a:off x="7000875" y="3979872"/>
            <a:ext cx="4513347" cy="1935153"/>
          </a:xfrm>
        </p:spPr>
        <p:txBody>
          <a:bodyPr/>
          <a:lstStyle/>
          <a:p>
            <a:pPr lvl="0" algn="ctr">
              <a:lnSpc>
                <a:spcPct val="150000"/>
              </a:lnSpc>
              <a:spcBef>
                <a:spcPts val="0"/>
              </a:spcBef>
            </a:pPr>
            <a:r>
              <a:rPr lang="it-IT" sz="18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Invaso artificiale </a:t>
            </a:r>
            <a:r>
              <a:rPr lang="it-IT" sz="1800" b="1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Rosamarina</a:t>
            </a:r>
            <a:endParaRPr lang="it-IT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Versante Settentrionale della Sicilia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Km ad est da Palermo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Km dalla foce nel Mar Tirreno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Territorio di Caccamo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sz="12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d’alveo 90 m s.l.m.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it-IT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Segnaposto testo 43"/>
          <p:cNvSpPr>
            <a:spLocks noGrp="1"/>
          </p:cNvSpPr>
          <p:nvPr>
            <p:ph type="body" sz="quarter" idx="13"/>
          </p:nvPr>
        </p:nvSpPr>
        <p:spPr>
          <a:xfrm>
            <a:off x="5484140" y="3366646"/>
            <a:ext cx="6030081" cy="498098"/>
          </a:xfrm>
        </p:spPr>
        <p:txBody>
          <a:bodyPr/>
          <a:lstStyle/>
          <a:p>
            <a:pPr lvl="0">
              <a:lnSpc>
                <a:spcPct val="130000"/>
              </a:lnSpc>
              <a:spcBef>
                <a:spcPts val="800"/>
              </a:spcBef>
            </a:pPr>
            <a: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Bacino imbrifero Fiume S. Leonardo</a:t>
            </a:r>
          </a:p>
          <a:p>
            <a:endParaRPr lang="en-GB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Segnaposto immagine 3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b="3870"/>
          <a:stretch>
            <a:fillRect/>
          </a:stretch>
        </p:blipFill>
        <p:spPr>
          <a:xfrm>
            <a:off x="0" y="2035115"/>
            <a:ext cx="6214912" cy="3258053"/>
          </a:xfr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66" y="3968964"/>
            <a:ext cx="2462997" cy="2786113"/>
          </a:xfrm>
          <a:prstGeom prst="rect">
            <a:avLst/>
          </a:prstGeom>
        </p:spPr>
      </p:pic>
      <p:sp>
        <p:nvSpPr>
          <p:cNvPr id="46" name="Rettangolo 45"/>
          <p:cNvSpPr/>
          <p:nvPr/>
        </p:nvSpPr>
        <p:spPr>
          <a:xfrm>
            <a:off x="1783644" y="3428999"/>
            <a:ext cx="1986845" cy="1842911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  <p:cxnSp>
        <p:nvCxnSpPr>
          <p:cNvPr id="48" name="Connettore 1 47"/>
          <p:cNvCxnSpPr/>
          <p:nvPr/>
        </p:nvCxnSpPr>
        <p:spPr>
          <a:xfrm>
            <a:off x="3771900" y="3429000"/>
            <a:ext cx="2943739" cy="55087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1748648" y="3429000"/>
            <a:ext cx="2503994" cy="55087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1809630" y="5293996"/>
            <a:ext cx="2443012" cy="1471989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magin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38" y="1018549"/>
            <a:ext cx="5345899" cy="2290533"/>
          </a:xfrm>
          <a:prstGeom prst="rect">
            <a:avLst/>
          </a:prstGeom>
        </p:spPr>
      </p:pic>
      <p:sp>
        <p:nvSpPr>
          <p:cNvPr id="60" name="CasellaDiTesto 59"/>
          <p:cNvSpPr txBox="1"/>
          <p:nvPr/>
        </p:nvSpPr>
        <p:spPr>
          <a:xfrm>
            <a:off x="7165300" y="3864744"/>
            <a:ext cx="38235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temperatomediterraneo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it-IT" sz="1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15°C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sz="1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Tmax</a:t>
            </a: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40°C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sz="1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Tmin</a:t>
            </a: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0°C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DI PIOVOSITA’ MEDIA ANNUA   600 mm</a:t>
            </a:r>
          </a:p>
          <a:p>
            <a:pPr lvl="0" algn="ctr" defTabSz="457200">
              <a:lnSpc>
                <a:spcPct val="150000"/>
              </a:lnSpc>
            </a:pPr>
            <a:r>
              <a:rPr lang="it-IT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del suolo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0,98% URBANIZZATO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55,06% SEMINATIVO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11,66% OLIVETO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0,24% VIGNETO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0,20% FRUTTI MINORI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2,92% BOSCO LATIFOGLIE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1,56% BOSCO CONIFERE</a:t>
            </a:r>
          </a:p>
          <a:p>
            <a:pPr marL="171450" lvl="0" indent="-171450" defTabSz="457200">
              <a:buFont typeface="Wingdings" panose="05000000000000000000" pitchFamily="2" charset="2"/>
              <a:buChar char="§"/>
            </a:pPr>
            <a:r>
              <a:rPr lang="it-IT" sz="1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0,26% BOSCO MISTO</a:t>
            </a:r>
          </a:p>
          <a:p>
            <a:pPr lvl="0" algn="ctr" defTabSz="457200">
              <a:lnSpc>
                <a:spcPct val="150000"/>
              </a:lnSpc>
            </a:pPr>
            <a:endParaRPr lang="it-IT" b="1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Immagin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561" y="3979872"/>
            <a:ext cx="2477284" cy="2844440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176" y="3979872"/>
            <a:ext cx="2729886" cy="27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immagine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 b="2768"/>
          <a:stretch>
            <a:fillRect/>
          </a:stretch>
        </p:blipFill>
        <p:spPr>
          <a:xfrm>
            <a:off x="266301" y="1235282"/>
            <a:ext cx="6354762" cy="4950443"/>
          </a:xfrm>
        </p:spPr>
      </p:pic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IDRAULICHE DEL BACINO IDROGRAFICO DEL FIUME SAN LEONARDO E DELLA DIGA ROSAMARINA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Power of PowerPoint | thepopp.com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9" y="1674719"/>
            <a:ext cx="4714875" cy="288607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8" y="1577851"/>
            <a:ext cx="4422775" cy="462431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742950" y="4772025"/>
            <a:ext cx="527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Estensione del bacino: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Km^2</a:t>
            </a:r>
          </a:p>
          <a:p>
            <a:pPr lvl="0" defTabSz="457200"/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Corpi idrici significativi:</a:t>
            </a: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Fiume S.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Leonadro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Lago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Rosamarina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085" y="1289558"/>
            <a:ext cx="3529605" cy="1901280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683571" y="4033361"/>
            <a:ext cx="5202586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Altezza sbarramento (D.M. del 24/3/1982):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93m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max. invaso: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m s.l.m.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max. regolazione: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169,5 m s.l.m. 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Capacità di invaso: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100x10^6 m^3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Gestita dal Dipartimento Regionale dell’Acqua e dei Rifiuti (DAR)</a:t>
            </a:r>
            <a:endParaRPr lang="en-GB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br>
              <a:rPr lang="it-IT" sz="33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3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 DI INTERRIMENTO INVASO ROSAMARINA</a:t>
            </a:r>
            <a:br>
              <a:rPr lang="it-IT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12" name="Segnaposto immagine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b="23024"/>
          <a:stretch>
            <a:fillRect/>
          </a:stretch>
        </p:blipFill>
        <p:spPr/>
      </p:pic>
      <p:sp>
        <p:nvSpPr>
          <p:cNvPr id="27" name="Segnaposto testo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8" name="Segnaposto testo 27"/>
          <p:cNvSpPr>
            <a:spLocks noGrp="1"/>
          </p:cNvSpPr>
          <p:nvPr>
            <p:ph type="body" sz="quarter" idx="17"/>
          </p:nvPr>
        </p:nvSpPr>
        <p:spPr>
          <a:xfrm>
            <a:off x="900990" y="4468541"/>
            <a:ext cx="5014035" cy="498098"/>
          </a:xfrm>
        </p:spPr>
        <p:txBody>
          <a:bodyPr/>
          <a:lstStyle/>
          <a:p>
            <a:pPr lvl="0" defTabSz="457200"/>
            <a:endParaRPr lang="it-IT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/>
            <a:r>
              <a:rPr lang="it-IT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Deposito dei sedimenti all’interno dell’invaso artificiale</a:t>
            </a:r>
            <a:endParaRPr lang="en-GB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29" name="Segnaposto testo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 defTabSz="457200"/>
            <a:r>
              <a:rPr lang="it-IT" sz="1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Deposito dei sedimenti  nella zona di immissione del F. S. Leonardo nell’invaso</a:t>
            </a:r>
            <a:endParaRPr lang="en-GB" sz="1500" dirty="0"/>
          </a:p>
        </p:txBody>
      </p:sp>
      <p:pic>
        <p:nvPicPr>
          <p:cNvPr id="32" name="Segnaposto immagine 31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5" b="23015"/>
          <a:stretch>
            <a:fillRect/>
          </a:stretch>
        </p:blipFill>
        <p:spPr/>
      </p:pic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" b="1185"/>
          <a:stretch/>
        </p:blipFill>
        <p:spPr>
          <a:xfrm>
            <a:off x="774329" y="1066933"/>
            <a:ext cx="4454896" cy="569105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820716"/>
            <a:ext cx="7067550" cy="1647825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6959815" y="4591725"/>
            <a:ext cx="46167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Volumi di interrimento alle tre quote significative</a:t>
            </a:r>
            <a:endParaRPr lang="en-GB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8" grpId="1" build="p"/>
      <p:bldP spid="30" grpId="0" build="p"/>
      <p:bldP spid="30" grpId="1" build="p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olo 9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br>
              <a:rPr lang="it-IT" sz="28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 FUTURI E NORMATIVA DI RIFERIMENTO</a:t>
            </a:r>
            <a:br>
              <a:rPr lang="en-GB" sz="25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94" name="Segnaposto testo 93"/>
          <p:cNvSpPr>
            <a:spLocks noGrp="1"/>
          </p:cNvSpPr>
          <p:nvPr>
            <p:ph type="body" sz="quarter" idx="25"/>
          </p:nvPr>
        </p:nvSpPr>
        <p:spPr>
          <a:xfrm>
            <a:off x="6548361" y="1644545"/>
            <a:ext cx="758400" cy="758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3" name="Segnaposto testo 92"/>
          <p:cNvSpPr>
            <a:spLocks noGrp="1"/>
          </p:cNvSpPr>
          <p:nvPr>
            <p:ph type="body" sz="quarter" idx="18"/>
          </p:nvPr>
        </p:nvSpPr>
        <p:spPr>
          <a:xfrm>
            <a:off x="7336010" y="1699488"/>
            <a:ext cx="4831131" cy="692683"/>
          </a:xfrm>
        </p:spPr>
        <p:txBody>
          <a:bodyPr/>
          <a:lstStyle/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REGIONALE</a:t>
            </a:r>
          </a:p>
          <a:p>
            <a:pPr lvl="0" defTabSz="457200"/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DELL'ACQUA E DEI RIFIUTI  (DAR)</a:t>
            </a:r>
          </a:p>
          <a:p>
            <a:endParaRPr lang="en-GB" dirty="0"/>
          </a:p>
        </p:txBody>
      </p:sp>
      <p:sp>
        <p:nvSpPr>
          <p:cNvPr id="96" name="Segnaposto testo 95"/>
          <p:cNvSpPr>
            <a:spLocks noGrp="1"/>
          </p:cNvSpPr>
          <p:nvPr>
            <p:ph type="body" sz="quarter" idx="33"/>
          </p:nvPr>
        </p:nvSpPr>
        <p:spPr>
          <a:xfrm>
            <a:off x="6467605" y="2877729"/>
            <a:ext cx="758400" cy="758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8" name="Segnaposto testo 97"/>
          <p:cNvSpPr>
            <a:spLocks noGrp="1"/>
          </p:cNvSpPr>
          <p:nvPr>
            <p:ph type="body" sz="quarter" idx="35"/>
          </p:nvPr>
        </p:nvSpPr>
        <p:spPr>
          <a:xfrm>
            <a:off x="7306761" y="2614613"/>
            <a:ext cx="4831131" cy="895086"/>
          </a:xfrm>
        </p:spPr>
        <p:txBody>
          <a:bodyPr/>
          <a:lstStyle/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Studio di </a:t>
            </a:r>
            <a:r>
              <a:rPr lang="it-IT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fattibilità:“Lavori</a:t>
            </a:r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l’adeguamento dei sistemi di tenuta e drenaggio della diga e il miglioramento delle opere utili alla gestione dell’infrastruttura”</a:t>
            </a:r>
          </a:p>
          <a:p>
            <a:endParaRPr lang="en-GB" dirty="0"/>
          </a:p>
        </p:txBody>
      </p:sp>
      <p:sp>
        <p:nvSpPr>
          <p:cNvPr id="99" name="Segnaposto testo 98"/>
          <p:cNvSpPr>
            <a:spLocks noGrp="1"/>
          </p:cNvSpPr>
          <p:nvPr>
            <p:ph type="body" sz="quarter" idx="36"/>
          </p:nvPr>
        </p:nvSpPr>
        <p:spPr>
          <a:xfrm>
            <a:off x="6480831" y="4087400"/>
            <a:ext cx="758400" cy="7585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1" name="Segnaposto testo 100"/>
          <p:cNvSpPr>
            <a:spLocks noGrp="1"/>
          </p:cNvSpPr>
          <p:nvPr>
            <p:ph type="body" sz="quarter" idx="38"/>
          </p:nvPr>
        </p:nvSpPr>
        <p:spPr>
          <a:xfrm>
            <a:off x="7209498" y="3906294"/>
            <a:ext cx="4831131" cy="777045"/>
          </a:xfrm>
        </p:spPr>
        <p:txBody>
          <a:bodyPr/>
          <a:lstStyle/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endParaRPr lang="it-IT" sz="15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/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PGI (Progetto di Gestione dell'Invaso)  </a:t>
            </a:r>
          </a:p>
          <a:p>
            <a:pPr lvl="0" defTabSz="457200"/>
            <a:r>
              <a:rPr lang="it-IT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sensi del D.M.  30/06/2004:</a:t>
            </a:r>
          </a:p>
          <a:p>
            <a:endParaRPr lang="en-GB" dirty="0"/>
          </a:p>
        </p:txBody>
      </p:sp>
      <p:sp>
        <p:nvSpPr>
          <p:cNvPr id="105" name="Segnaposto testo 104"/>
          <p:cNvSpPr>
            <a:spLocks noGrp="1"/>
          </p:cNvSpPr>
          <p:nvPr>
            <p:ph type="body" sz="quarter" idx="42"/>
          </p:nvPr>
        </p:nvSpPr>
        <p:spPr>
          <a:xfrm>
            <a:off x="6548361" y="1734541"/>
            <a:ext cx="741510" cy="577411"/>
          </a:xfrm>
        </p:spPr>
        <p:txBody>
          <a:bodyPr/>
          <a:lstStyle/>
          <a:p>
            <a:r>
              <a:rPr lang="it-IT" dirty="0"/>
              <a:t>1</a:t>
            </a:r>
            <a:endParaRPr lang="en-GB" dirty="0"/>
          </a:p>
        </p:txBody>
      </p:sp>
      <p:sp>
        <p:nvSpPr>
          <p:cNvPr id="106" name="Segnaposto testo 105"/>
          <p:cNvSpPr>
            <a:spLocks noGrp="1"/>
          </p:cNvSpPr>
          <p:nvPr>
            <p:ph type="body" sz="quarter" idx="43"/>
          </p:nvPr>
        </p:nvSpPr>
        <p:spPr>
          <a:xfrm>
            <a:off x="6476051" y="2968282"/>
            <a:ext cx="741510" cy="577411"/>
          </a:xfrm>
        </p:spPr>
        <p:txBody>
          <a:bodyPr/>
          <a:lstStyle/>
          <a:p>
            <a:r>
              <a:rPr lang="it-IT" dirty="0"/>
              <a:t>2</a:t>
            </a:r>
            <a:endParaRPr lang="en-GB" dirty="0"/>
          </a:p>
        </p:txBody>
      </p:sp>
      <p:sp>
        <p:nvSpPr>
          <p:cNvPr id="107" name="Segnaposto testo 106"/>
          <p:cNvSpPr>
            <a:spLocks noGrp="1"/>
          </p:cNvSpPr>
          <p:nvPr>
            <p:ph type="body" sz="quarter" idx="44"/>
          </p:nvPr>
        </p:nvSpPr>
        <p:spPr>
          <a:xfrm>
            <a:off x="6459543" y="4145584"/>
            <a:ext cx="741510" cy="577411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3</a:t>
            </a:r>
          </a:p>
          <a:p>
            <a:endParaRPr lang="en-GB" dirty="0"/>
          </a:p>
        </p:txBody>
      </p:sp>
      <p:pic>
        <p:nvPicPr>
          <p:cNvPr id="118" name="Segnaposto immagine 117"/>
          <p:cNvPicPr>
            <a:picLocks noGrp="1" noChangeAspect="1"/>
          </p:cNvPicPr>
          <p:nvPr>
            <p:ph type="pic" sz="quarter" idx="3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" y="0"/>
            <a:ext cx="5100131" cy="6858000"/>
          </a:xfrm>
        </p:spPr>
      </p:pic>
      <p:sp>
        <p:nvSpPr>
          <p:cNvPr id="117" name="CasellaDiTesto 116"/>
          <p:cNvSpPr txBox="1"/>
          <p:nvPr/>
        </p:nvSpPr>
        <p:spPr>
          <a:xfrm>
            <a:off x="7336010" y="4845917"/>
            <a:ext cx="470461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 di materiale solido da rimuovere dal serbatoio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di rimozione, individuazione delle aree di dislocazione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modalità di riutilizzo-smaltimento</a:t>
            </a:r>
          </a:p>
          <a:p>
            <a:pPr marL="172800" lvl="0" indent="-172800" defTabSz="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1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 di valutazione di incidenza ambientale connessi alla gestione dei sedimenti rimossi e alla localizzazione delle aree di stoccaggio</a:t>
            </a:r>
          </a:p>
        </p:txBody>
      </p:sp>
    </p:spTree>
    <p:extLst>
      <p:ext uri="{BB962C8B-B14F-4D97-AF65-F5344CB8AC3E}">
        <p14:creationId xmlns:p14="http://schemas.microsoft.com/office/powerpoint/2010/main" val="40193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egnaposto immagine 82"/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r="9040" b="1190"/>
          <a:stretch/>
        </p:blipFill>
        <p:spPr>
          <a:xfrm>
            <a:off x="671741" y="88830"/>
            <a:ext cx="4394579" cy="5053083"/>
          </a:xfrm>
        </p:spPr>
      </p:pic>
      <p:sp>
        <p:nvSpPr>
          <p:cNvPr id="67" name="Titolo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CAMPIONAMENTO</a:t>
            </a:r>
            <a:endParaRPr lang="en-GB" sz="3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2" name="Segnaposto testo 9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1" name="Segnaposto testo 9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Prelievo dei sedimenti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Segnaposto testo 9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5" name="Segnaposto testo 9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Raccolta e Conservazione dei campioni 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Segnaposto testo 9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8" name="Segnaposto testo 9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it-I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Conferimento in laboratorio</a:t>
            </a:r>
            <a:endParaRPr lang="en-GB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Segnaposto testo 10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it-IT" dirty="0"/>
              <a:t>1</a:t>
            </a:r>
            <a:endParaRPr lang="en-GB" dirty="0"/>
          </a:p>
        </p:txBody>
      </p:sp>
      <p:sp>
        <p:nvSpPr>
          <p:cNvPr id="103" name="Segnaposto testo 10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it-IT" dirty="0"/>
              <a:t>2</a:t>
            </a:r>
            <a:endParaRPr lang="en-GB" dirty="0"/>
          </a:p>
        </p:txBody>
      </p:sp>
      <p:sp>
        <p:nvSpPr>
          <p:cNvPr id="104" name="Segnaposto testo 10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it-IT" dirty="0"/>
              <a:t>3</a:t>
            </a:r>
            <a:endParaRPr lang="en-GB" dirty="0"/>
          </a:p>
        </p:txBody>
      </p:sp>
      <p:pic>
        <p:nvPicPr>
          <p:cNvPr id="106" name="Immagine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/>
          <a:stretch/>
        </p:blipFill>
        <p:spPr>
          <a:xfrm rot="5400000">
            <a:off x="452965" y="5244123"/>
            <a:ext cx="1459515" cy="1678675"/>
          </a:xfrm>
          <a:prstGeom prst="rect">
            <a:avLst/>
          </a:prstGeom>
        </p:spPr>
      </p:pic>
      <p:pic>
        <p:nvPicPr>
          <p:cNvPr id="109" name="Immagine 10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r="13543"/>
          <a:stretch/>
        </p:blipFill>
        <p:spPr>
          <a:xfrm rot="5400000">
            <a:off x="2498597" y="5393812"/>
            <a:ext cx="1442676" cy="1396139"/>
          </a:xfrm>
          <a:prstGeom prst="rect">
            <a:avLst/>
          </a:prstGeom>
        </p:spPr>
      </p:pic>
      <p:pic>
        <p:nvPicPr>
          <p:cNvPr id="110" name="Immagin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935" y="5287184"/>
            <a:ext cx="1022190" cy="1526034"/>
          </a:xfrm>
          <a:prstGeom prst="rect">
            <a:avLst/>
          </a:prstGeom>
        </p:spPr>
      </p:pic>
      <p:pic>
        <p:nvPicPr>
          <p:cNvPr id="114" name="Immagine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929" y="4493934"/>
            <a:ext cx="5733575" cy="22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nimBg="1"/>
      <p:bldP spid="91" grpId="0" build="p"/>
      <p:bldP spid="93" grpId="0" build="p" animBg="1"/>
      <p:bldP spid="95" grpId="0" build="p"/>
      <p:bldP spid="96" grpId="0" build="p" animBg="1"/>
      <p:bldP spid="98" grpId="0" build="p"/>
    </p:bldLst>
  </p:timing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Arcturus</Template>
  <TotalTime>2995</TotalTime>
  <Words>1505</Words>
  <Application>Microsoft Macintosh PowerPoint</Application>
  <PresentationFormat>Widescreen</PresentationFormat>
  <Paragraphs>355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Arial</vt:lpstr>
      <vt:lpstr>Calibri</vt:lpstr>
      <vt:lpstr>Spica Neue P</vt:lpstr>
      <vt:lpstr>Spica Neue P Light</vt:lpstr>
      <vt:lpstr>Times New Roman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  ALMA MATER STUDIORUM - UNIVERSITÀ DI BOLOGNA  DIPARTIMENTO DI SCIENZE E TECNOLOGIE AGRO-ALIMENTARI CAMPUS DI BOLOGNA LAUREA MAGISTRALE IN Progettazione e Gestione degli Ecosistemi Agro-territoriali, forestali e del paesaggio </vt:lpstr>
      <vt:lpstr>Obiettivo</vt:lpstr>
      <vt:lpstr>Presentazione standard di PowerPoint</vt:lpstr>
      <vt:lpstr> TECNOLOGIA DI RICOSTITUZIONE DEI SUOLI </vt:lpstr>
      <vt:lpstr> LOCALIZZAZIONE E CARATTERIZZAZIONE DEL SITO   </vt:lpstr>
      <vt:lpstr>CARATTERISTICHE IDRAULICHE DEL BACINO IDROGRAFICO DEL FIUME SAN LEONARDO E DELLA DIGA ROSAMARINA</vt:lpstr>
      <vt:lpstr> STATO DI INTERRIMENTO INVASO ROSAMARINA </vt:lpstr>
      <vt:lpstr> INTERVENTI FUTURI E NORMATIVA DI RIFERIMENTO </vt:lpstr>
      <vt:lpstr>CAMPIONAMENTO</vt:lpstr>
      <vt:lpstr> CARATTERIZZAZIONE CHIMICO-FISICA DEI SEDIMENTI CAMPIONATI </vt:lpstr>
      <vt:lpstr>Matrici additive</vt:lpstr>
      <vt:lpstr> CARATTERIZZAZIONE CHIMICO-FISICA SUOLI RICOSTITUITI </vt:lpstr>
      <vt:lpstr>Esiti analitici a confronto</vt:lpstr>
      <vt:lpstr>Conclusioni </vt:lpstr>
      <vt:lpstr>Grazie per l’attenzione!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MATER STUDIORUM - UNIVERSITÀ DI BOLOGNA  SCUOLA DI AGRARIA E MEDICINA VETERINARIA LAUREA MAGISTRALE IN Progettazione e Gestione degli Ecosistemi Agro-territoriali, forestali e del paesaggio </dc:title>
  <dc:creator>Giusi Ilaria Fazio</dc:creator>
  <cp:lastModifiedBy>Chiara</cp:lastModifiedBy>
  <cp:revision>128</cp:revision>
  <dcterms:created xsi:type="dcterms:W3CDTF">2019-06-20T05:58:32Z</dcterms:created>
  <dcterms:modified xsi:type="dcterms:W3CDTF">2019-06-28T08:00:48Z</dcterms:modified>
</cp:coreProperties>
</file>