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257" r:id="rId3"/>
    <p:sldId id="297" r:id="rId4"/>
    <p:sldId id="285" r:id="rId5"/>
    <p:sldId id="292" r:id="rId6"/>
    <p:sldId id="293" r:id="rId7"/>
    <p:sldId id="294" r:id="rId8"/>
    <p:sldId id="296" r:id="rId9"/>
    <p:sldId id="286" r:id="rId10"/>
    <p:sldId id="299" r:id="rId11"/>
    <p:sldId id="270" r:id="rId12"/>
    <p:sldId id="276" r:id="rId13"/>
    <p:sldId id="277" r:id="rId14"/>
    <p:sldId id="291" r:id="rId15"/>
    <p:sldId id="298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EE"/>
    <a:srgbClr val="B78F1F"/>
    <a:srgbClr val="FF3333"/>
    <a:srgbClr val="10FC26"/>
    <a:srgbClr val="FF47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1" autoAdjust="0"/>
    <p:restoredTop sz="94689" autoAdjust="0"/>
  </p:normalViewPr>
  <p:slideViewPr>
    <p:cSldViewPr>
      <p:cViewPr>
        <p:scale>
          <a:sx n="60" d="100"/>
          <a:sy n="60" d="100"/>
        </p:scale>
        <p:origin x="-101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9F49E-B48D-4B1F-96FB-320E6A69BE84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4D8B3-2CCA-4698-A669-5765EBEFF5E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39975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D8B3-2CCA-4698-A669-5765EBEFF5E6}" type="slidenum">
              <a:rPr lang="it-IT" smtClean="0"/>
              <a:pPr/>
              <a:t>7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212A-3CD0-4DD1-9A46-09B7F5454146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3B80-BFA2-47F2-AEB4-4C9A6F0F078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212A-3CD0-4DD1-9A46-09B7F5454146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3B80-BFA2-47F2-AEB4-4C9A6F0F078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212A-3CD0-4DD1-9A46-09B7F5454146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3B80-BFA2-47F2-AEB4-4C9A6F0F078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212A-3CD0-4DD1-9A46-09B7F5454146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3B80-BFA2-47F2-AEB4-4C9A6F0F078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212A-3CD0-4DD1-9A46-09B7F5454146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3B80-BFA2-47F2-AEB4-4C9A6F0F078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212A-3CD0-4DD1-9A46-09B7F5454146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3B80-BFA2-47F2-AEB4-4C9A6F0F078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212A-3CD0-4DD1-9A46-09B7F5454146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3B80-BFA2-47F2-AEB4-4C9A6F0F078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212A-3CD0-4DD1-9A46-09B7F5454146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3B80-BFA2-47F2-AEB4-4C9A6F0F078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212A-3CD0-4DD1-9A46-09B7F5454146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3B80-BFA2-47F2-AEB4-4C9A6F0F078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212A-3CD0-4DD1-9A46-09B7F5454146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13B80-BFA2-47F2-AEB4-4C9A6F0F078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5212A-3CD0-4DD1-9A46-09B7F5454146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F13B80-BFA2-47F2-AEB4-4C9A6F0F078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15212A-3CD0-4DD1-9A46-09B7F5454146}" type="datetimeFigureOut">
              <a:rPr lang="it-IT" smtClean="0"/>
              <a:pPr/>
              <a:t>20/03/2019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F13B80-BFA2-47F2-AEB4-4C9A6F0F0785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852936"/>
            <a:ext cx="9144000" cy="2016223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</a:t>
            </a:r>
            <a:r>
              <a:rPr lang="it-IT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RIQUALIFICAZIONE AMBIENTALE DELLO SCOLO DOSOLO</a:t>
            </a:r>
            <a:endParaRPr lang="it-IT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71600" y="0"/>
            <a:ext cx="720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2400" b="1" dirty="0" smtClean="0"/>
              <a:t>Alma Mater Studiorum Università di Bologna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5085184"/>
            <a:ext cx="32403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it-IT" dirty="0" smtClean="0"/>
              <a:t>Tesi di laurea di:</a:t>
            </a:r>
          </a:p>
          <a:p>
            <a:r>
              <a:rPr lang="it-IT" dirty="0" smtClean="0"/>
              <a:t>Luca Devincenzi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64088" y="5086925"/>
            <a:ext cx="33843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it-IT" dirty="0" smtClean="0"/>
              <a:t>Relatore</a:t>
            </a:r>
          </a:p>
          <a:p>
            <a:pPr algn="r"/>
            <a:r>
              <a:rPr lang="it-IT" dirty="0" smtClean="0"/>
              <a:t> Prof.ssa Livia </a:t>
            </a:r>
            <a:r>
              <a:rPr lang="it-IT" dirty="0" err="1" smtClean="0"/>
              <a:t>Vittori</a:t>
            </a:r>
            <a:r>
              <a:rPr lang="it-IT" dirty="0" smtClean="0"/>
              <a:t> Antisari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53304" y="806225"/>
            <a:ext cx="721909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/>
              <a:t>SCUOLA DI AGRARIA E MEDICINA VETERINARIA</a:t>
            </a:r>
          </a:p>
          <a:p>
            <a:pPr algn="ctr"/>
            <a:r>
              <a:rPr lang="it-IT" dirty="0" smtClean="0"/>
              <a:t>Corso di Laurea in </a:t>
            </a:r>
            <a:r>
              <a:rPr lang="it-IT" b="1" dirty="0" smtClean="0"/>
              <a:t>Progettazione e Gestione degli Ecosistemi Agro - territoriali, forestali e del paesaggio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971600" y="476672"/>
            <a:ext cx="7200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3923928" y="5877272"/>
            <a:ext cx="4931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			              Correlatori</a:t>
            </a:r>
          </a:p>
          <a:p>
            <a:r>
              <a:rPr lang="it-IT" dirty="0" smtClean="0"/>
              <a:t>       Dott. Paolo Manfredi;  Dott. Michele Solmi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66192"/>
            <a:ext cx="8153400" cy="990600"/>
          </a:xfrm>
        </p:spPr>
        <p:txBody>
          <a:bodyPr>
            <a:noAutofit/>
          </a:bodyPr>
          <a:lstStyle/>
          <a:p>
            <a:r>
              <a:rPr lang="it-IT" sz="4400" dirty="0" smtClean="0"/>
              <a:t>Ricostituzione – Scelta matrici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318248" cy="5085184"/>
          </a:xfrm>
        </p:spPr>
        <p:txBody>
          <a:bodyPr>
            <a:normAutofit fontScale="25000" lnSpcReduction="20000"/>
          </a:bodyPr>
          <a:lstStyle/>
          <a:p>
            <a:pPr lvl="0">
              <a:defRPr/>
            </a:pPr>
            <a:r>
              <a:rPr lang="it-IT" sz="9600" dirty="0" smtClean="0"/>
              <a:t>Origine delle 4 matrici scelte su 11 analizzate:</a:t>
            </a:r>
          </a:p>
          <a:p>
            <a:pPr lvl="0">
              <a:defRPr/>
            </a:pPr>
            <a:endParaRPr lang="it-IT" sz="2500" dirty="0" smtClean="0"/>
          </a:p>
          <a:p>
            <a:pPr lvl="1">
              <a:defRPr/>
            </a:pPr>
            <a:r>
              <a:rPr lang="it-IT" sz="7200" dirty="0" smtClean="0"/>
              <a:t>M1: fango proveniente dalla depurazione chimico-fisica delle acque di processo per la produzione di carta patinata</a:t>
            </a:r>
          </a:p>
          <a:p>
            <a:pPr lvl="1">
              <a:defRPr/>
            </a:pPr>
            <a:endParaRPr lang="it-IT" sz="6800" dirty="0" smtClean="0"/>
          </a:p>
          <a:p>
            <a:pPr lvl="1">
              <a:defRPr/>
            </a:pPr>
            <a:r>
              <a:rPr lang="it-IT" sz="7200" dirty="0" smtClean="0"/>
              <a:t>M8: fango proveniente dai processi di potabilizzazione delle acque superficiali di un torrente montano</a:t>
            </a:r>
          </a:p>
          <a:p>
            <a:pPr lvl="1">
              <a:defRPr/>
            </a:pPr>
            <a:endParaRPr lang="it-IT" sz="6800" dirty="0" smtClean="0"/>
          </a:p>
          <a:p>
            <a:pPr lvl="1"/>
            <a:r>
              <a:rPr lang="it-IT" sz="7200" dirty="0" smtClean="0"/>
              <a:t>M10: fango di sedimentazione da letti di decantazione per la produzione di acque destinate al consumo umano</a:t>
            </a:r>
          </a:p>
          <a:p>
            <a:pPr lvl="1"/>
            <a:endParaRPr lang="it-IT" sz="6800" dirty="0" smtClean="0"/>
          </a:p>
          <a:p>
            <a:pPr lvl="1"/>
            <a:r>
              <a:rPr lang="it-IT" sz="7200" dirty="0" smtClean="0"/>
              <a:t>M11: fango di depurazione biologica di reflui di industria cartaria</a:t>
            </a:r>
          </a:p>
        </p:txBody>
      </p:sp>
      <p:sp>
        <p:nvSpPr>
          <p:cNvPr id="8" name="Freccia in su 7"/>
          <p:cNvSpPr/>
          <p:nvPr/>
        </p:nvSpPr>
        <p:spPr>
          <a:xfrm rot="5400000">
            <a:off x="4932040" y="2348880"/>
            <a:ext cx="288032" cy="1152128"/>
          </a:xfrm>
          <a:prstGeom prst="upArrow">
            <a:avLst/>
          </a:prstGeom>
          <a:solidFill>
            <a:schemeClr val="tx1"/>
          </a:solidFill>
          <a:ln>
            <a:solidFill>
              <a:srgbClr val="B78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su 8"/>
          <p:cNvSpPr/>
          <p:nvPr/>
        </p:nvSpPr>
        <p:spPr>
          <a:xfrm rot="5400000">
            <a:off x="4932040" y="3501008"/>
            <a:ext cx="288032" cy="115212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su 9"/>
          <p:cNvSpPr/>
          <p:nvPr/>
        </p:nvSpPr>
        <p:spPr>
          <a:xfrm rot="5400000">
            <a:off x="4932040" y="4581128"/>
            <a:ext cx="288032" cy="115212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su 10"/>
          <p:cNvSpPr/>
          <p:nvPr/>
        </p:nvSpPr>
        <p:spPr>
          <a:xfrm rot="5400000">
            <a:off x="4932040" y="5589240"/>
            <a:ext cx="288032" cy="1152128"/>
          </a:xfrm>
          <a:prstGeom prst="upArrow">
            <a:avLst/>
          </a:prstGeom>
          <a:solidFill>
            <a:schemeClr val="tx1"/>
          </a:solidFill>
          <a:ln>
            <a:solidFill>
              <a:srgbClr val="B78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5796136" y="2348880"/>
            <a:ext cx="3096344" cy="1080120"/>
          </a:xfrm>
          <a:prstGeom prst="roundRect">
            <a:avLst/>
          </a:prstGeom>
          <a:solidFill>
            <a:srgbClr val="B78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Miglioramento capacità di ritenzione idrica e capacità termica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5796136" y="5589240"/>
            <a:ext cx="3096344" cy="1224136"/>
          </a:xfrm>
          <a:prstGeom prst="roundRect">
            <a:avLst/>
          </a:prstGeom>
          <a:solidFill>
            <a:srgbClr val="B78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Maggior dispersione carbonio organico all’interno della miscela durante la ricostituzione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796136" y="3501008"/>
            <a:ext cx="3096344" cy="9361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Apporto plasticità e manganese disponibile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5796136" y="4509120"/>
            <a:ext cx="3096344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Apporto plasticità e contenuto in acidi umici e </a:t>
            </a:r>
            <a:r>
              <a:rPr lang="it-IT" dirty="0" err="1" smtClean="0">
                <a:solidFill>
                  <a:schemeClr val="bg1"/>
                </a:solidFill>
              </a:rPr>
              <a:t>fulvici</a:t>
            </a:r>
            <a:endParaRPr lang="it-IT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>
            <a:normAutofit/>
          </a:bodyPr>
          <a:lstStyle/>
          <a:p>
            <a:r>
              <a:rPr lang="it-IT" sz="4400" dirty="0" smtClean="0"/>
              <a:t>Ricostituzione – Dosaggio matrici</a:t>
            </a:r>
            <a:endParaRPr lang="it-IT" sz="44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395536" y="2708918"/>
          <a:ext cx="4176464" cy="3312370"/>
        </p:xfrm>
        <a:graphic>
          <a:graphicData uri="http://schemas.openxmlformats.org/drawingml/2006/table">
            <a:tbl>
              <a:tblPr/>
              <a:tblGrid>
                <a:gridCol w="2088232"/>
                <a:gridCol w="2088232"/>
              </a:tblGrid>
              <a:tr h="6056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2000" b="1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Componente</a:t>
                      </a:r>
                      <a:endParaRPr lang="it-IT" sz="2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2000" b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Dosaggio</a:t>
                      </a:r>
                      <a:endParaRPr lang="it-IT" sz="2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2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2000" dirty="0">
                          <a:latin typeface="Times New Roman"/>
                          <a:ea typeface="Arial"/>
                          <a:cs typeface="Times New Roman"/>
                        </a:rPr>
                        <a:t>Sedimento </a:t>
                      </a:r>
                      <a:r>
                        <a:rPr lang="it-IT" sz="2000" b="1" dirty="0">
                          <a:latin typeface="Times New Roman"/>
                          <a:ea typeface="Arial"/>
                          <a:cs typeface="Times New Roman"/>
                        </a:rPr>
                        <a:t>DOSOLO</a:t>
                      </a:r>
                      <a:endParaRPr lang="it-IT" sz="2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2000" dirty="0">
                          <a:latin typeface="Times New Roman"/>
                          <a:ea typeface="Arial"/>
                          <a:cs typeface="Times New Roman"/>
                        </a:rPr>
                        <a:t>15%</a:t>
                      </a:r>
                      <a:endParaRPr lang="it-IT" sz="2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2000" dirty="0">
                          <a:latin typeface="Times New Roman"/>
                          <a:ea typeface="Arial"/>
                          <a:cs typeface="Times New Roman"/>
                        </a:rPr>
                        <a:t>Matrice </a:t>
                      </a:r>
                      <a:r>
                        <a:rPr lang="it-IT" sz="2000" b="1" dirty="0">
                          <a:latin typeface="Times New Roman"/>
                          <a:ea typeface="Arial"/>
                          <a:cs typeface="Times New Roman"/>
                        </a:rPr>
                        <a:t>M1</a:t>
                      </a:r>
                      <a:endParaRPr lang="it-IT" sz="2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2000" dirty="0">
                          <a:latin typeface="Times New Roman"/>
                          <a:ea typeface="Arial"/>
                          <a:cs typeface="Times New Roman"/>
                        </a:rPr>
                        <a:t>40%</a:t>
                      </a:r>
                      <a:endParaRPr lang="it-IT" sz="2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2000" dirty="0">
                          <a:latin typeface="Times New Roman"/>
                          <a:ea typeface="Arial"/>
                          <a:cs typeface="Times New Roman"/>
                        </a:rPr>
                        <a:t>Matrice </a:t>
                      </a:r>
                      <a:r>
                        <a:rPr lang="it-IT" sz="2000" b="1" dirty="0">
                          <a:latin typeface="Times New Roman"/>
                          <a:ea typeface="Arial"/>
                          <a:cs typeface="Times New Roman"/>
                        </a:rPr>
                        <a:t>M8</a:t>
                      </a:r>
                      <a:endParaRPr lang="it-IT" sz="2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2000" dirty="0">
                          <a:latin typeface="Times New Roman"/>
                          <a:ea typeface="Arial"/>
                          <a:cs typeface="Times New Roman"/>
                        </a:rPr>
                        <a:t>2%</a:t>
                      </a:r>
                      <a:endParaRPr lang="it-IT" sz="2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2000" dirty="0">
                          <a:latin typeface="Times New Roman"/>
                          <a:ea typeface="Arial"/>
                          <a:cs typeface="Times New Roman"/>
                        </a:rPr>
                        <a:t>Matrice </a:t>
                      </a:r>
                      <a:r>
                        <a:rPr lang="it-IT" sz="2000" b="1" dirty="0">
                          <a:latin typeface="Times New Roman"/>
                          <a:ea typeface="Arial"/>
                          <a:cs typeface="Times New Roman"/>
                        </a:rPr>
                        <a:t>M10</a:t>
                      </a:r>
                      <a:endParaRPr lang="it-IT" sz="2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2000" dirty="0">
                          <a:latin typeface="Times New Roman"/>
                          <a:ea typeface="Arial"/>
                          <a:cs typeface="Times New Roman"/>
                        </a:rPr>
                        <a:t>21,5%</a:t>
                      </a:r>
                      <a:endParaRPr lang="it-IT" sz="2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1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2000">
                          <a:latin typeface="Times New Roman"/>
                          <a:ea typeface="Arial"/>
                          <a:cs typeface="Times New Roman"/>
                        </a:rPr>
                        <a:t>Matrice </a:t>
                      </a:r>
                      <a:r>
                        <a:rPr lang="it-IT" sz="2000" b="1">
                          <a:latin typeface="Times New Roman"/>
                          <a:ea typeface="Arial"/>
                          <a:cs typeface="Times New Roman"/>
                        </a:rPr>
                        <a:t>M11</a:t>
                      </a:r>
                      <a:endParaRPr lang="it-IT" sz="20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2000" dirty="0">
                          <a:latin typeface="Times New Roman"/>
                          <a:ea typeface="Arial"/>
                          <a:cs typeface="Times New Roman"/>
                        </a:rPr>
                        <a:t>21,5%</a:t>
                      </a:r>
                      <a:endParaRPr lang="it-IT" sz="20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Immagine 7"/>
          <p:cNvPicPr/>
          <p:nvPr/>
        </p:nvPicPr>
        <p:blipFill>
          <a:blip r:embed="rId2" cstate="print"/>
          <a:srcRect l="18382" b="11203"/>
          <a:stretch>
            <a:fillRect/>
          </a:stretch>
        </p:blipFill>
        <p:spPr bwMode="auto">
          <a:xfrm rot="5400000">
            <a:off x="4599448" y="2376328"/>
            <a:ext cx="4680519" cy="376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920880" cy="1162050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Terra Ricostituita –</a:t>
            </a:r>
            <a:br>
              <a:rPr lang="it-IT" sz="4000" dirty="0" smtClean="0"/>
            </a:br>
            <a:r>
              <a:rPr lang="it-IT" sz="4000" dirty="0" smtClean="0"/>
              <a:t>Caratterizzazione Agronomica</a:t>
            </a:r>
            <a:endParaRPr lang="it-IT" sz="4000" dirty="0"/>
          </a:p>
        </p:txBody>
      </p:sp>
      <p:sp>
        <p:nvSpPr>
          <p:cNvPr id="10" name="Segnaposto contenuto 2"/>
          <p:cNvSpPr>
            <a:spLocks noGrp="1"/>
          </p:cNvSpPr>
          <p:nvPr>
            <p:ph sz="half" idx="1"/>
          </p:nvPr>
        </p:nvSpPr>
        <p:spPr>
          <a:xfrm>
            <a:off x="0" y="1988840"/>
            <a:ext cx="4067944" cy="4869160"/>
          </a:xfrm>
        </p:spPr>
        <p:txBody>
          <a:bodyPr>
            <a:normAutofit/>
          </a:bodyPr>
          <a:lstStyle/>
          <a:p>
            <a:r>
              <a:rPr lang="it-IT" sz="2000" b="1" dirty="0" smtClean="0"/>
              <a:t>Parametri pressoché invariati</a:t>
            </a:r>
            <a:r>
              <a:rPr lang="it-IT" sz="2000" dirty="0" smtClean="0"/>
              <a:t>:</a:t>
            </a:r>
          </a:p>
          <a:p>
            <a:pPr lvl="1"/>
            <a:r>
              <a:rPr lang="it-IT" sz="1800" dirty="0" smtClean="0"/>
              <a:t>Tessitura</a:t>
            </a:r>
          </a:p>
          <a:p>
            <a:pPr lvl="1"/>
            <a:r>
              <a:rPr lang="it-IT" sz="1800" dirty="0" smtClean="0"/>
              <a:t>Salinità</a:t>
            </a:r>
          </a:p>
          <a:p>
            <a:r>
              <a:rPr lang="it-IT" sz="2000" b="1" dirty="0" smtClean="0">
                <a:solidFill>
                  <a:schemeClr val="accent4"/>
                </a:solidFill>
              </a:rPr>
              <a:t>Criticità risolte</a:t>
            </a:r>
            <a:r>
              <a:rPr lang="it-IT" sz="2000" dirty="0" smtClean="0"/>
              <a:t>:</a:t>
            </a:r>
          </a:p>
          <a:p>
            <a:pPr lvl="1"/>
            <a:r>
              <a:rPr lang="it-IT" sz="1800" dirty="0" smtClean="0"/>
              <a:t>Riduzione del P </a:t>
            </a:r>
            <a:r>
              <a:rPr lang="it-IT" sz="1800" dirty="0" err="1" smtClean="0"/>
              <a:t>Olsen</a:t>
            </a:r>
            <a:endParaRPr lang="it-IT" sz="1800" dirty="0" smtClean="0"/>
          </a:p>
          <a:p>
            <a:pPr lvl="1"/>
            <a:r>
              <a:rPr lang="it-IT" sz="1800" dirty="0" smtClean="0"/>
              <a:t>Aumento rapporto C/N</a:t>
            </a:r>
          </a:p>
          <a:p>
            <a:pPr lvl="1"/>
            <a:r>
              <a:rPr lang="it-IT" sz="1800" dirty="0" smtClean="0"/>
              <a:t>Riduzione rapporto Mg/K</a:t>
            </a:r>
          </a:p>
          <a:p>
            <a:pPr lvl="1"/>
            <a:r>
              <a:rPr lang="it-IT" sz="1800" dirty="0" smtClean="0"/>
              <a:t>Riduzione rapporto Fe/Mn</a:t>
            </a:r>
          </a:p>
          <a:p>
            <a:pPr lvl="1"/>
            <a:r>
              <a:rPr lang="it-IT" sz="1800" dirty="0" smtClean="0"/>
              <a:t>Riduzione </a:t>
            </a:r>
            <a:r>
              <a:rPr lang="it-IT" sz="1800" dirty="0" err="1" smtClean="0"/>
              <a:t>Zn</a:t>
            </a:r>
            <a:r>
              <a:rPr lang="it-IT" sz="1800" dirty="0" smtClean="0"/>
              <a:t> e Cu disponibili</a:t>
            </a:r>
          </a:p>
          <a:p>
            <a:r>
              <a:rPr lang="it-IT" sz="2000" b="1" dirty="0" smtClean="0"/>
              <a:t>Miglioramento degli altri parametri</a:t>
            </a:r>
          </a:p>
          <a:p>
            <a:r>
              <a:rPr lang="it-IT" sz="2000" b="1" dirty="0" smtClean="0">
                <a:solidFill>
                  <a:srgbClr val="FF3333"/>
                </a:solidFill>
              </a:rPr>
              <a:t>Incognite</a:t>
            </a:r>
            <a:r>
              <a:rPr lang="it-IT" sz="2000" dirty="0" smtClean="0"/>
              <a:t>:</a:t>
            </a:r>
          </a:p>
          <a:p>
            <a:pPr lvl="1"/>
            <a:r>
              <a:rPr lang="it-IT" sz="1800" dirty="0" smtClean="0"/>
              <a:t>pH</a:t>
            </a:r>
          </a:p>
          <a:p>
            <a:pPr lvl="1"/>
            <a:r>
              <a:rPr lang="it-IT" sz="1800" dirty="0" smtClean="0"/>
              <a:t>Calcare totale ed attivo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139952" y="2149528"/>
          <a:ext cx="4788023" cy="4375816"/>
        </p:xfrm>
        <a:graphic>
          <a:graphicData uri="http://schemas.openxmlformats.org/drawingml/2006/table">
            <a:tbl>
              <a:tblPr/>
              <a:tblGrid>
                <a:gridCol w="1296144"/>
                <a:gridCol w="1217238"/>
                <a:gridCol w="1015010"/>
                <a:gridCol w="1259631"/>
              </a:tblGrid>
              <a:tr h="76417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latin typeface="Times New Roman"/>
                          <a:ea typeface="Arial"/>
                          <a:cs typeface="Times New Roman"/>
                        </a:rPr>
                        <a:t>ʄ</a:t>
                      </a:r>
                      <a:r>
                        <a:rPr lang="it-IT" sz="1800" b="1" baseline="-25000" dirty="0">
                          <a:latin typeface="Times New Roman"/>
                          <a:ea typeface="Arial"/>
                          <a:cs typeface="Times New Roman"/>
                        </a:rPr>
                        <a:t>M</a:t>
                      </a:r>
                      <a:r>
                        <a:rPr lang="it-IT" sz="1800" b="1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it-IT" sz="1800" b="1" baseline="-25000" dirty="0" err="1">
                          <a:latin typeface="Times New Roman"/>
                          <a:ea typeface="Arial"/>
                          <a:cs typeface="Times New Roman"/>
                        </a:rPr>
                        <a:t>agr</a:t>
                      </a:r>
                      <a:r>
                        <a:rPr lang="it-IT" sz="1800" b="1" baseline="-25000" dirty="0"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U.M.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Dosolo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Terra ricostituita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Reazione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pH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7,9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33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7,9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33"/>
                    </a:solidFill>
                  </a:tcPr>
                </a:tc>
              </a:tr>
              <a:tr h="2690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Salinità 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eps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dS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/m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1,13</a:t>
                      </a:r>
                      <a:endParaRPr lang="it-IT" sz="180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1,21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Calc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tot.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g/kg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136,4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280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</a:tr>
              <a:tr h="2690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Calc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att.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g/kg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53,7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95,2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747"/>
                    </a:solidFill>
                  </a:tcPr>
                </a:tc>
              </a:tr>
              <a:tr h="31979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CSC</a:t>
                      </a:r>
                      <a:endParaRPr lang="it-IT" sz="180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meq</a:t>
                      </a: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/100g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44,2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50,0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 org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g/100g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3,9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14,4</a:t>
                      </a:r>
                      <a:endParaRPr lang="it-IT" sz="180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P 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Olsen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mg/kg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119,4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22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90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Fe 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disp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mg/kg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88,9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64,0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90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Mn 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disp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mg/kg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5,6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15,6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90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Cu </a:t>
                      </a:r>
                      <a:r>
                        <a:rPr lang="it-IT" sz="1800" b="1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disp</a:t>
                      </a: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mg/kg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43,8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16,1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90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Zn disp.</a:t>
                      </a:r>
                      <a:endParaRPr lang="it-IT" sz="180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mg/kg</a:t>
                      </a:r>
                      <a:endParaRPr lang="it-IT" sz="180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34,5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8,3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90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C/N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8,6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30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26906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Mg/K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-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10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5,0</a:t>
                      </a:r>
                      <a:endParaRPr lang="it-IT" sz="18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239" marR="682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920880" cy="1296144"/>
          </a:xfrm>
        </p:spPr>
        <p:txBody>
          <a:bodyPr>
            <a:noAutofit/>
          </a:bodyPr>
          <a:lstStyle/>
          <a:p>
            <a:r>
              <a:rPr lang="it-IT" sz="3600" dirty="0" smtClean="0"/>
              <a:t>Terra Ricostituita –</a:t>
            </a:r>
            <a:br>
              <a:rPr lang="it-IT" sz="3600" dirty="0" smtClean="0"/>
            </a:br>
            <a:r>
              <a:rPr lang="it-IT" sz="3600" dirty="0" smtClean="0"/>
              <a:t>Caratterizzazione Ambientale</a:t>
            </a:r>
            <a:endParaRPr lang="it-IT" sz="3600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5759624" y="2348880"/>
            <a:ext cx="3384376" cy="4509120"/>
          </a:xfrm>
          <a:prstGeom prst="rect">
            <a:avLst/>
          </a:prstGeom>
        </p:spPr>
        <p:txBody>
          <a:bodyPr vert="horz" tIns="0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it-IT" sz="2000" dirty="0" smtClean="0"/>
              <a:t>Forte riduzione delle concentrazioni di tutti i metalli pesanti analizzati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t-IT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it-IT" sz="2000" dirty="0" smtClean="0"/>
              <a:t>Soluzione problema legato a Cu e </a:t>
            </a:r>
            <a:r>
              <a:rPr lang="it-IT" sz="2000" dirty="0" err="1" smtClean="0"/>
              <a:t>Pb</a:t>
            </a:r>
            <a:endParaRPr lang="it-IT" sz="20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it-IT" sz="8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it-IT" sz="2000" dirty="0" smtClean="0"/>
              <a:t>Imprevisto superamento della concentrazione di </a:t>
            </a:r>
            <a:r>
              <a:rPr lang="it-IT" sz="2000" dirty="0" err="1" smtClean="0"/>
              <a:t>Zn</a:t>
            </a:r>
            <a:r>
              <a:rPr lang="it-IT" sz="2000" dirty="0" smtClean="0"/>
              <a:t>. Due soluzioni: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95000"/>
              <a:buFont typeface="Wingdings 2"/>
              <a:buChar char=""/>
              <a:defRPr/>
            </a:pPr>
            <a:r>
              <a:rPr lang="it-IT" dirty="0" smtClean="0"/>
              <a:t>Riduzione % sedimento utilizzato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95000"/>
              <a:buFont typeface="Wingdings 2"/>
              <a:buChar char=""/>
              <a:defRPr/>
            </a:pPr>
            <a:r>
              <a:rPr lang="it-IT" dirty="0" smtClean="0"/>
              <a:t>Uso di matrici ancora più povere di </a:t>
            </a:r>
            <a:r>
              <a:rPr lang="it-IT" dirty="0" err="1" smtClean="0"/>
              <a:t>Zn</a:t>
            </a:r>
            <a:endParaRPr lang="it-IT" dirty="0" smtClean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107503" y="2276872"/>
          <a:ext cx="5616624" cy="4091416"/>
        </p:xfrm>
        <a:graphic>
          <a:graphicData uri="http://schemas.openxmlformats.org/drawingml/2006/table">
            <a:tbl>
              <a:tblPr/>
              <a:tblGrid>
                <a:gridCol w="1080121"/>
                <a:gridCol w="1368152"/>
                <a:gridCol w="1368152"/>
                <a:gridCol w="1800199"/>
              </a:tblGrid>
              <a:tr h="118988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latin typeface="Times New Roman"/>
                          <a:ea typeface="Arial"/>
                          <a:cs typeface="Times New Roman"/>
                        </a:rPr>
                        <a:t>ʄ</a:t>
                      </a:r>
                      <a:r>
                        <a:rPr lang="it-IT" sz="1800" b="1" baseline="-25000" dirty="0">
                          <a:latin typeface="Times New Roman"/>
                          <a:ea typeface="Arial"/>
                          <a:cs typeface="Times New Roman"/>
                        </a:rPr>
                        <a:t>M </a:t>
                      </a:r>
                      <a:r>
                        <a:rPr lang="it-IT" sz="1800" b="1" baseline="-25000" dirty="0" err="1">
                          <a:latin typeface="Times New Roman"/>
                          <a:ea typeface="Arial"/>
                          <a:cs typeface="Times New Roman"/>
                        </a:rPr>
                        <a:t>amb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Sedimento </a:t>
                      </a:r>
                      <a:r>
                        <a:rPr lang="it-IT" sz="18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DOSOLO (mg/kg </a:t>
                      </a:r>
                      <a:r>
                        <a:rPr lang="it-IT" sz="18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ss</a:t>
                      </a:r>
                      <a:r>
                        <a:rPr lang="it-IT" sz="18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Terra ricostituita </a:t>
                      </a:r>
                      <a:r>
                        <a:rPr lang="it-IT" sz="18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DOSOLO</a:t>
                      </a:r>
                      <a:r>
                        <a:rPr lang="it-IT" sz="18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it-IT" sz="18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(mg/kg </a:t>
                      </a:r>
                      <a:r>
                        <a:rPr lang="it-IT" sz="18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ss</a:t>
                      </a:r>
                      <a:r>
                        <a:rPr lang="it-IT" sz="18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Dlg</a:t>
                      </a:r>
                      <a:r>
                        <a:rPr lang="it-IT" sz="18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152/2006 </a:t>
                      </a:r>
                      <a:r>
                        <a:rPr lang="it-IT" sz="18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Col</a:t>
                      </a:r>
                      <a:r>
                        <a:rPr lang="it-IT" sz="1800" b="1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it-IT" sz="18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A</a:t>
                      </a:r>
                      <a:r>
                        <a:rPr lang="it-IT" sz="18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it-IT" sz="18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(mg/kg </a:t>
                      </a:r>
                      <a:r>
                        <a:rPr lang="it-IT" sz="1800" b="1" baseline="-250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ss</a:t>
                      </a:r>
                      <a:r>
                        <a:rPr lang="it-IT" sz="1800" b="1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4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latin typeface="Times New Roman"/>
                          <a:ea typeface="Arial"/>
                          <a:cs typeface="Times New Roman"/>
                        </a:rPr>
                        <a:t>Arsenico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5,54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3,23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20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4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latin typeface="Times New Roman"/>
                          <a:ea typeface="Arial"/>
                          <a:cs typeface="Times New Roman"/>
                        </a:rPr>
                        <a:t>Mercurio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0,48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0,22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latin typeface="Times New Roman"/>
                          <a:ea typeface="Arial"/>
                          <a:cs typeface="Times New Roman"/>
                        </a:rPr>
                        <a:t>Rame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Arial"/>
                          <a:cs typeface="Times New Roman"/>
                        </a:rPr>
                        <a:t>220,44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109,3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120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latin typeface="Times New Roman"/>
                          <a:ea typeface="Arial"/>
                          <a:cs typeface="Times New Roman"/>
                        </a:rPr>
                        <a:t>Zinco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790,71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0" dirty="0">
                          <a:latin typeface="Times New Roman"/>
                          <a:ea typeface="Arial"/>
                          <a:cs typeface="Times New Roman"/>
                        </a:rPr>
                        <a:t>220</a:t>
                      </a:r>
                      <a:endParaRPr lang="it-IT" sz="1800" b="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150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latin typeface="Times New Roman"/>
                          <a:ea typeface="Arial"/>
                          <a:cs typeface="Times New Roman"/>
                        </a:rPr>
                        <a:t>Nichel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Arial"/>
                          <a:cs typeface="Times New Roman"/>
                        </a:rPr>
                        <a:t>68,59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42,5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120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4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latin typeface="Times New Roman"/>
                          <a:ea typeface="Arial"/>
                          <a:cs typeface="Times New Roman"/>
                        </a:rPr>
                        <a:t>Cromo tot.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Arial"/>
                          <a:cs typeface="Times New Roman"/>
                        </a:rPr>
                        <a:t>80,80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53,3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150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latin typeface="Times New Roman"/>
                          <a:ea typeface="Arial"/>
                          <a:cs typeface="Times New Roman"/>
                        </a:rPr>
                        <a:t>Cadmio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Arial"/>
                          <a:cs typeface="Times New Roman"/>
                        </a:rPr>
                        <a:t>0,76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0,36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latin typeface="Times New Roman"/>
                          <a:ea typeface="Arial"/>
                          <a:cs typeface="Times New Roman"/>
                        </a:rPr>
                        <a:t>Piombo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Arial"/>
                          <a:cs typeface="Times New Roman"/>
                        </a:rPr>
                        <a:t>174,94</a:t>
                      </a:r>
                      <a:endParaRPr lang="it-IT" sz="18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63,6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it-IT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it-IT" sz="4400" dirty="0" smtClean="0"/>
              <a:t>Considerazioni finali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2"/>
          </a:xfrm>
        </p:spPr>
        <p:txBody>
          <a:bodyPr>
            <a:normAutofit/>
          </a:bodyPr>
          <a:lstStyle/>
          <a:p>
            <a:r>
              <a:rPr lang="it-IT" sz="2100" dirty="0" smtClean="0"/>
              <a:t>Risultati più che soddisfacenti sotto il profilo agronomico:</a:t>
            </a:r>
          </a:p>
          <a:p>
            <a:pPr lvl="1"/>
            <a:r>
              <a:rPr lang="it-IT" sz="1900" dirty="0" smtClean="0"/>
              <a:t>Perfezionamento parametri  già apprezzabili nel sedimento</a:t>
            </a:r>
          </a:p>
          <a:p>
            <a:pPr lvl="1"/>
            <a:r>
              <a:rPr lang="it-IT" sz="1900" dirty="0" smtClean="0"/>
              <a:t>Soluzione problematiche legate all’eccesso di P </a:t>
            </a:r>
            <a:r>
              <a:rPr lang="it-IT" sz="1900" dirty="0" err="1" smtClean="0"/>
              <a:t>Olsen</a:t>
            </a:r>
            <a:r>
              <a:rPr lang="it-IT" sz="1900" dirty="0" smtClean="0"/>
              <a:t> e squilibri dei microelementi disponibili</a:t>
            </a:r>
          </a:p>
          <a:p>
            <a:pPr lvl="1"/>
            <a:r>
              <a:rPr lang="it-IT" sz="1900" dirty="0" smtClean="0"/>
              <a:t>Necessaria attesa periodo di maturazione per pH, Calcare Totale ed Attivo</a:t>
            </a:r>
          </a:p>
          <a:p>
            <a:endParaRPr lang="it-IT" sz="1000" dirty="0" smtClean="0"/>
          </a:p>
          <a:p>
            <a:r>
              <a:rPr lang="it-IT" sz="2100" dirty="0" smtClean="0"/>
              <a:t>Obiettivo ottenimento terra ricostituita ad uso agricolo da sedimento </a:t>
            </a:r>
            <a:r>
              <a:rPr lang="it-IT" sz="2100" dirty="0" err="1" smtClean="0"/>
              <a:t>Dosolo</a:t>
            </a:r>
            <a:r>
              <a:rPr lang="it-IT" sz="2100" dirty="0" smtClean="0"/>
              <a:t> non ancora raggiunto, tuttavia:</a:t>
            </a:r>
          </a:p>
          <a:p>
            <a:pPr lvl="1"/>
            <a:r>
              <a:rPr lang="it-IT" sz="1900" dirty="0" smtClean="0"/>
              <a:t>Riduzione concentrazione metalli pesanti</a:t>
            </a:r>
          </a:p>
          <a:p>
            <a:pPr lvl="1"/>
            <a:r>
              <a:rPr lang="it-IT" sz="1900" dirty="0" smtClean="0"/>
              <a:t>Unica prova pilota effettuata</a:t>
            </a:r>
          </a:p>
          <a:p>
            <a:pPr lvl="1"/>
            <a:r>
              <a:rPr lang="it-IT" sz="1900" dirty="0" smtClean="0"/>
              <a:t>Analisi chimiche eseguite senza attendere periodo di maturazione</a:t>
            </a:r>
          </a:p>
          <a:p>
            <a:pPr lvl="1"/>
            <a:r>
              <a:rPr lang="it-IT" sz="1900" dirty="0" smtClean="0"/>
              <a:t>Possibilità sostituzione matrice M10 con altra a minor contenuto di </a:t>
            </a:r>
            <a:r>
              <a:rPr lang="it-IT" sz="1900" dirty="0" err="1" smtClean="0"/>
              <a:t>Zn</a:t>
            </a:r>
            <a:endParaRPr lang="it-IT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/>
              <a:t>Grazie dell’attenzione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4400" dirty="0" smtClean="0"/>
              <a:t>Premesse - Lo Scolo </a:t>
            </a:r>
            <a:r>
              <a:rPr lang="it-IT" sz="4400" dirty="0" err="1" smtClean="0"/>
              <a:t>Dosolo</a:t>
            </a:r>
            <a:endParaRPr lang="it-IT" sz="4400" dirty="0"/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251520" y="1916832"/>
            <a:ext cx="3312368" cy="4680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it-IT" sz="2000" dirty="0" smtClean="0"/>
              <a:t>Situato a </a:t>
            </a:r>
            <a:r>
              <a:rPr lang="it-IT" sz="2000" dirty="0" err="1" smtClean="0"/>
              <a:t>Calderara</a:t>
            </a:r>
            <a:r>
              <a:rPr lang="it-IT" sz="2000" dirty="0" smtClean="0"/>
              <a:t> di Reno (Bo)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it-IT" sz="2000" dirty="0" smtClean="0"/>
              <a:t>Gestito dal Consorzio della Bonifica Renana</a:t>
            </a:r>
            <a:endParaRPr lang="it-IT" sz="1700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it-IT" sz="2000" dirty="0" smtClean="0"/>
              <a:t>Perdita di funzionalità:</a:t>
            </a:r>
          </a:p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it-IT" dirty="0" smtClean="0"/>
              <a:t>Accumulo non più sostenibile di sedimenti nell’alveo (3000 m</a:t>
            </a:r>
            <a:r>
              <a:rPr lang="it-IT" baseline="30000" dirty="0" smtClean="0"/>
              <a:t>3</a:t>
            </a:r>
            <a:r>
              <a:rPr lang="it-IT" dirty="0" smtClean="0"/>
              <a:t>) con conseguente riduzione deflusso</a:t>
            </a:r>
          </a:p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it-IT" dirty="0" smtClean="0"/>
              <a:t>Presenza di metalli pesanti in concentrazioni tali da impedirne il riutilizzo in ambito agricolo</a:t>
            </a:r>
          </a:p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it-IT" sz="1700" dirty="0" smtClean="0"/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it-IT" sz="2000" dirty="0" smtClean="0"/>
          </a:p>
        </p:txBody>
      </p:sp>
      <p:pic>
        <p:nvPicPr>
          <p:cNvPr id="10" name="Immagine 9" descr="foto.od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7" y="1988840"/>
            <a:ext cx="5138677" cy="38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26976"/>
          </a:xfrm>
        </p:spPr>
        <p:txBody>
          <a:bodyPr/>
          <a:lstStyle/>
          <a:p>
            <a:r>
              <a:rPr lang="it-IT" sz="4400" dirty="0" smtClean="0"/>
              <a:t>Obiettivi</a:t>
            </a:r>
            <a:r>
              <a:rPr lang="it-IT" dirty="0" smtClean="0"/>
              <a:t> della tesi</a:t>
            </a:r>
            <a:endParaRPr lang="it-IT" dirty="0"/>
          </a:p>
        </p:txBody>
      </p:sp>
      <p:sp>
        <p:nvSpPr>
          <p:cNvPr id="5" name="Segnaposto contenuto 5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3312368" cy="443484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Obiettivi della Tesi:</a:t>
            </a:r>
          </a:p>
          <a:p>
            <a:pPr lvl="1"/>
            <a:r>
              <a:rPr lang="it-IT" sz="1800" dirty="0" smtClean="0"/>
              <a:t>Trovare un’alternativa meno onerosa allo smaltimento in discarica del sedimento</a:t>
            </a:r>
          </a:p>
          <a:p>
            <a:pPr lvl="1"/>
            <a:r>
              <a:rPr lang="it-IT" sz="1800" dirty="0" smtClean="0"/>
              <a:t>Applicare la tecnologia della ricostituzione, brevettata da </a:t>
            </a:r>
            <a:r>
              <a:rPr lang="it-IT" sz="1800" dirty="0" err="1" smtClean="0"/>
              <a:t>M.C.M</a:t>
            </a:r>
            <a:r>
              <a:rPr lang="it-IT" sz="1800" dirty="0" smtClean="0"/>
              <a:t> Ecosistemi (PC), utilizzando il sedimento </a:t>
            </a:r>
            <a:r>
              <a:rPr lang="it-IT" sz="1800" dirty="0" err="1" smtClean="0"/>
              <a:t>Dosolo</a:t>
            </a:r>
            <a:r>
              <a:rPr lang="it-IT" sz="1800" dirty="0" smtClean="0"/>
              <a:t> come materia prima </a:t>
            </a:r>
          </a:p>
        </p:txBody>
      </p:sp>
      <p:pic>
        <p:nvPicPr>
          <p:cNvPr id="6" name="Immagine 5" descr="foto.od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060848"/>
            <a:ext cx="5136313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4400" dirty="0" err="1" smtClean="0"/>
              <a:t>M.C.M</a:t>
            </a:r>
            <a:r>
              <a:rPr lang="it-IT" sz="4400" dirty="0" smtClean="0"/>
              <a:t> Ecosistemi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248472" cy="45365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Situata a Gariga di </a:t>
            </a:r>
            <a:r>
              <a:rPr lang="it-IT" sz="2000" dirty="0" err="1" smtClean="0"/>
              <a:t>Podenzano</a:t>
            </a:r>
            <a:r>
              <a:rPr lang="it-IT" sz="2000" dirty="0" smtClean="0"/>
              <a:t> (PC)</a:t>
            </a:r>
          </a:p>
          <a:p>
            <a:endParaRPr lang="it-IT" sz="800" dirty="0" smtClean="0"/>
          </a:p>
          <a:p>
            <a:r>
              <a:rPr lang="it-IT" sz="2000" dirty="0" smtClean="0"/>
              <a:t>Offre servizi avanzati nel settore della tutela ambientale, nelle bonifiche di siti contaminati e nelle attività di recupero, trattamento e smaltimento rifiuti (principalmente di tipo industriale)</a:t>
            </a:r>
          </a:p>
          <a:p>
            <a:endParaRPr lang="it-IT" sz="800" dirty="0" smtClean="0"/>
          </a:p>
          <a:p>
            <a:r>
              <a:rPr lang="it-IT" sz="2000" dirty="0" smtClean="0"/>
              <a:t>Lotta al degrado dei suoli mediante la propria tecnologia della ricostituzione</a:t>
            </a:r>
          </a:p>
          <a:p>
            <a:endParaRPr lang="it-IT" sz="1800" dirty="0" smtClean="0"/>
          </a:p>
          <a:p>
            <a:endParaRPr lang="it-IT" sz="1800" dirty="0"/>
          </a:p>
        </p:txBody>
      </p:sp>
      <p:pic>
        <p:nvPicPr>
          <p:cNvPr id="4" name="Immagine 3" descr="59-mcmpaolomanfredilq-23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844824"/>
            <a:ext cx="4431366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4400" dirty="0" smtClean="0"/>
              <a:t>L’attività di ricostituzione</a:t>
            </a:r>
            <a:endParaRPr lang="it-IT" sz="4400" dirty="0"/>
          </a:p>
        </p:txBody>
      </p:sp>
      <p:sp>
        <p:nvSpPr>
          <p:cNvPr id="7" name="Rettangolo arrotondato 6"/>
          <p:cNvSpPr/>
          <p:nvPr/>
        </p:nvSpPr>
        <p:spPr>
          <a:xfrm>
            <a:off x="179512" y="4797152"/>
            <a:ext cx="2664296" cy="187220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Matrici organiche e minerali da fanghi primari e secondari di industrie cartarie o da sedimenti alluvionali (rifiuti)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3419872" y="4077072"/>
            <a:ext cx="2520280" cy="16561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TERRA RICOSTITUITA</a:t>
            </a:r>
            <a:endParaRPr lang="it-IT" dirty="0"/>
          </a:p>
        </p:txBody>
      </p:sp>
      <p:sp>
        <p:nvSpPr>
          <p:cNvPr id="10" name="Rettangolo arrotondato 9"/>
          <p:cNvSpPr/>
          <p:nvPr/>
        </p:nvSpPr>
        <p:spPr>
          <a:xfrm>
            <a:off x="6732240" y="4365104"/>
            <a:ext cx="2304256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RICOSTITUZIONE con sistema meccanico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6732240" y="2492896"/>
            <a:ext cx="2304256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STABILIZZAZIONE della Sostanza Organica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79512" y="2492896"/>
            <a:ext cx="2664296" cy="1080120"/>
          </a:xfrm>
          <a:prstGeom prst="roundRect">
            <a:avLst/>
          </a:prstGeom>
          <a:solidFill>
            <a:srgbClr val="B78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Suolo </a:t>
            </a:r>
          </a:p>
          <a:p>
            <a:pPr algn="ctr"/>
            <a:r>
              <a:rPr lang="it-IT" dirty="0" smtClean="0"/>
              <a:t>degradato / inquinato</a:t>
            </a:r>
            <a:endParaRPr lang="it-IT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3635896" y="2492896"/>
            <a:ext cx="2304256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DISGREGAZIONE della miscela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5076056" y="1628800"/>
            <a:ext cx="2808312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Acidi Umici e </a:t>
            </a:r>
            <a:r>
              <a:rPr lang="it-IT" dirty="0" err="1" smtClean="0">
                <a:solidFill>
                  <a:schemeClr val="tx1"/>
                </a:solidFill>
              </a:rPr>
              <a:t>Fulvici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Freccia in su 15"/>
          <p:cNvSpPr/>
          <p:nvPr/>
        </p:nvSpPr>
        <p:spPr>
          <a:xfrm>
            <a:off x="2339752" y="4149080"/>
            <a:ext cx="288032" cy="50405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roce 17"/>
          <p:cNvSpPr/>
          <p:nvPr/>
        </p:nvSpPr>
        <p:spPr>
          <a:xfrm>
            <a:off x="2267744" y="3645024"/>
            <a:ext cx="432048" cy="432048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su 19"/>
          <p:cNvSpPr/>
          <p:nvPr/>
        </p:nvSpPr>
        <p:spPr>
          <a:xfrm rot="5400000">
            <a:off x="3095836" y="2744924"/>
            <a:ext cx="288032" cy="50405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su 20"/>
          <p:cNvSpPr/>
          <p:nvPr/>
        </p:nvSpPr>
        <p:spPr>
          <a:xfrm rot="16200000">
            <a:off x="6192180" y="4689140"/>
            <a:ext cx="288032" cy="50405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ngolare in su 22"/>
          <p:cNvSpPr/>
          <p:nvPr/>
        </p:nvSpPr>
        <p:spPr>
          <a:xfrm flipH="1" flipV="1">
            <a:off x="4499992" y="1916832"/>
            <a:ext cx="432048" cy="504056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su 23"/>
          <p:cNvSpPr/>
          <p:nvPr/>
        </p:nvSpPr>
        <p:spPr>
          <a:xfrm rot="5400000">
            <a:off x="6192180" y="2744924"/>
            <a:ext cx="288032" cy="50405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179512" y="3789040"/>
            <a:ext cx="1944216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MISCELAZIONE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Freccia in su 18"/>
          <p:cNvSpPr/>
          <p:nvPr/>
        </p:nvSpPr>
        <p:spPr>
          <a:xfrm flipV="1">
            <a:off x="7740352" y="3717032"/>
            <a:ext cx="288032" cy="50405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r>
              <a:rPr lang="it-IT" sz="4400" dirty="0" smtClean="0"/>
              <a:t>Campionamento in situ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3168352" cy="468052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Utilizzo di GPS, vanghe e appositi contenitori per il sedimento prelevato</a:t>
            </a:r>
          </a:p>
          <a:p>
            <a:r>
              <a:rPr lang="it-IT" sz="2000" dirty="0" smtClean="0"/>
              <a:t>6 punti strategici denominati C1, C2, C3, C4, C5, C6</a:t>
            </a:r>
          </a:p>
          <a:p>
            <a:r>
              <a:rPr lang="it-IT" sz="2000" dirty="0" smtClean="0"/>
              <a:t>C1: 20 kg per analisi agronomiche ed operazione di ricostituzione</a:t>
            </a:r>
          </a:p>
          <a:p>
            <a:r>
              <a:rPr lang="it-IT" sz="2000" dirty="0" smtClean="0"/>
              <a:t>Da C2 a C6: 1 kg per analisi ambientali (Test Cessione)</a:t>
            </a:r>
          </a:p>
        </p:txBody>
      </p:sp>
      <p:pic>
        <p:nvPicPr>
          <p:cNvPr id="5" name="Segnaposto contenuto 4" descr="prova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87692" y="2060848"/>
            <a:ext cx="5559854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68152"/>
          </a:xfrm>
        </p:spPr>
        <p:txBody>
          <a:bodyPr>
            <a:noAutofit/>
          </a:bodyPr>
          <a:lstStyle/>
          <a:p>
            <a:r>
              <a:rPr lang="it-IT" sz="4400" dirty="0" smtClean="0"/>
              <a:t>Sedimento </a:t>
            </a:r>
            <a:r>
              <a:rPr lang="it-IT" sz="4400" dirty="0" err="1" smtClean="0"/>
              <a:t>Dosolo</a:t>
            </a:r>
            <a:r>
              <a:rPr lang="it-IT" sz="4400" dirty="0" smtClean="0"/>
              <a:t> – </a:t>
            </a:r>
            <a:br>
              <a:rPr lang="it-IT" sz="4400" dirty="0" smtClean="0"/>
            </a:br>
            <a:r>
              <a:rPr lang="it-IT" sz="4400" dirty="0" smtClean="0"/>
              <a:t>Caratterizzazione Agronomica 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2492896"/>
            <a:ext cx="3816424" cy="3672408"/>
          </a:xfrm>
        </p:spPr>
        <p:txBody>
          <a:bodyPr>
            <a:normAutofit/>
          </a:bodyPr>
          <a:lstStyle/>
          <a:p>
            <a:r>
              <a:rPr lang="it-IT" dirty="0" smtClean="0"/>
              <a:t>Aspetti positivi:</a:t>
            </a:r>
          </a:p>
          <a:p>
            <a:pPr lvl="1"/>
            <a:r>
              <a:rPr lang="it-IT" sz="2000" dirty="0" smtClean="0"/>
              <a:t>Tessitura franco - limosa</a:t>
            </a:r>
          </a:p>
          <a:p>
            <a:pPr lvl="1"/>
            <a:r>
              <a:rPr lang="it-IT" sz="2000" dirty="0" smtClean="0"/>
              <a:t>Dotazione in S.O. molto buona</a:t>
            </a:r>
          </a:p>
          <a:p>
            <a:pPr lvl="1"/>
            <a:r>
              <a:rPr lang="it-IT" sz="2000" dirty="0" smtClean="0"/>
              <a:t>No salinità (1,13 </a:t>
            </a:r>
            <a:r>
              <a:rPr lang="it-IT" sz="2000" dirty="0" err="1" smtClean="0"/>
              <a:t>dS</a:t>
            </a:r>
            <a:r>
              <a:rPr lang="it-IT" sz="2000" dirty="0" smtClean="0"/>
              <a:t>/m)</a:t>
            </a:r>
          </a:p>
          <a:p>
            <a:pPr lvl="1"/>
            <a:r>
              <a:rPr lang="it-IT" sz="2000" dirty="0" smtClean="0"/>
              <a:t>Elevata CSC (44 </a:t>
            </a:r>
            <a:r>
              <a:rPr lang="it-IT" sz="2000" dirty="0" err="1" smtClean="0"/>
              <a:t>meq</a:t>
            </a:r>
            <a:r>
              <a:rPr lang="it-IT" sz="2000" dirty="0" smtClean="0"/>
              <a:t>/100g)</a:t>
            </a:r>
          </a:p>
          <a:p>
            <a:pPr lvl="1"/>
            <a:endParaRPr lang="it-IT" sz="1700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6" name="Immagine 5" descr="foto.odt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564904"/>
            <a:ext cx="4968552" cy="3695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96144"/>
          </a:xfrm>
        </p:spPr>
        <p:txBody>
          <a:bodyPr>
            <a:noAutofit/>
          </a:bodyPr>
          <a:lstStyle/>
          <a:p>
            <a:r>
              <a:rPr lang="it-IT" sz="4400" dirty="0" smtClean="0"/>
              <a:t>Sedimento </a:t>
            </a:r>
            <a:r>
              <a:rPr lang="it-IT" sz="4400" dirty="0" err="1" smtClean="0"/>
              <a:t>Dosolo</a:t>
            </a:r>
            <a:r>
              <a:rPr lang="it-IT" sz="4400" dirty="0" smtClean="0"/>
              <a:t> – </a:t>
            </a:r>
            <a:br>
              <a:rPr lang="it-IT" sz="4400" dirty="0" smtClean="0"/>
            </a:br>
            <a:r>
              <a:rPr lang="it-IT" sz="4400" dirty="0" smtClean="0"/>
              <a:t>Caratterizzazione Agronomica</a:t>
            </a:r>
            <a:endParaRPr lang="it-IT" sz="44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1912" y="2276872"/>
            <a:ext cx="4038600" cy="4581128"/>
          </a:xfrm>
        </p:spPr>
        <p:txBody>
          <a:bodyPr>
            <a:normAutofit/>
          </a:bodyPr>
          <a:lstStyle/>
          <a:p>
            <a:r>
              <a:rPr lang="it-IT" dirty="0" smtClean="0"/>
              <a:t>Aspetti negativi:</a:t>
            </a:r>
          </a:p>
          <a:p>
            <a:pPr lvl="1"/>
            <a:r>
              <a:rPr lang="it-IT" sz="2000" dirty="0" smtClean="0"/>
              <a:t>pH </a:t>
            </a:r>
            <a:r>
              <a:rPr lang="it-IT" sz="2000" dirty="0" err="1" smtClean="0"/>
              <a:t>subalcalino</a:t>
            </a:r>
            <a:r>
              <a:rPr lang="it-IT" sz="2000" dirty="0" smtClean="0"/>
              <a:t> (7,9)</a:t>
            </a:r>
          </a:p>
          <a:p>
            <a:pPr lvl="1"/>
            <a:r>
              <a:rPr lang="it-IT" sz="2000" dirty="0" smtClean="0"/>
              <a:t>Contenuto in P </a:t>
            </a:r>
            <a:r>
              <a:rPr lang="it-IT" sz="2000" dirty="0" err="1" smtClean="0"/>
              <a:t>Olsen</a:t>
            </a:r>
            <a:r>
              <a:rPr lang="it-IT" sz="2000" dirty="0" smtClean="0"/>
              <a:t> eccessivo (119,14 mg/kg)</a:t>
            </a:r>
          </a:p>
          <a:p>
            <a:pPr lvl="1"/>
            <a:r>
              <a:rPr lang="it-IT" sz="2000" dirty="0" smtClean="0"/>
              <a:t>Rapporto C/N basso (8,5)</a:t>
            </a:r>
          </a:p>
          <a:p>
            <a:pPr lvl="1"/>
            <a:r>
              <a:rPr lang="it-IT" sz="2000" dirty="0" smtClean="0"/>
              <a:t>Rapporto Mg/K alto (10,11)</a:t>
            </a:r>
          </a:p>
          <a:p>
            <a:pPr lvl="1"/>
            <a:r>
              <a:rPr lang="it-IT" sz="2000" dirty="0" smtClean="0"/>
              <a:t>Forti squilibri e/o eccessi di contenuto per alcuni microelementi disponibili:</a:t>
            </a:r>
          </a:p>
          <a:p>
            <a:pPr lvl="2">
              <a:buClr>
                <a:schemeClr val="accent1">
                  <a:lumMod val="50000"/>
                </a:schemeClr>
              </a:buClr>
            </a:pPr>
            <a:r>
              <a:rPr lang="it-IT" sz="1800" dirty="0" smtClean="0"/>
              <a:t>Rapporto Fe/Mn molto alto</a:t>
            </a:r>
          </a:p>
          <a:p>
            <a:pPr lvl="2">
              <a:buClr>
                <a:schemeClr val="accent1">
                  <a:lumMod val="50000"/>
                </a:schemeClr>
              </a:buClr>
            </a:pPr>
            <a:r>
              <a:rPr lang="it-IT" sz="1800" dirty="0" err="1" smtClean="0"/>
              <a:t>Zn</a:t>
            </a:r>
            <a:r>
              <a:rPr lang="it-IT" sz="1800" dirty="0" smtClean="0"/>
              <a:t> eccessivo</a:t>
            </a:r>
          </a:p>
          <a:p>
            <a:pPr lvl="2">
              <a:buClr>
                <a:schemeClr val="accent1">
                  <a:lumMod val="50000"/>
                </a:schemeClr>
              </a:buClr>
            </a:pPr>
            <a:r>
              <a:rPr lang="it-IT" sz="1800" dirty="0" smtClean="0"/>
              <a:t>Cu a livelli tossici</a:t>
            </a:r>
          </a:p>
          <a:p>
            <a:pPr lvl="1"/>
            <a:endParaRPr lang="it-IT" sz="1700" dirty="0" smtClean="0"/>
          </a:p>
          <a:p>
            <a:pPr lvl="1"/>
            <a:endParaRPr lang="it-IT" sz="1700" dirty="0" smtClean="0"/>
          </a:p>
          <a:p>
            <a:endParaRPr lang="it-IT" dirty="0"/>
          </a:p>
        </p:txBody>
      </p:sp>
      <p:pic>
        <p:nvPicPr>
          <p:cNvPr id="9" name="Immagine 8" descr="foto.odt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4968553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68152"/>
          </a:xfrm>
        </p:spPr>
        <p:txBody>
          <a:bodyPr>
            <a:noAutofit/>
          </a:bodyPr>
          <a:lstStyle/>
          <a:p>
            <a:r>
              <a:rPr lang="it-IT" sz="4400" dirty="0" smtClean="0"/>
              <a:t>Sedimento </a:t>
            </a:r>
            <a:r>
              <a:rPr lang="it-IT" sz="4400" dirty="0" err="1" smtClean="0"/>
              <a:t>Dosolo</a:t>
            </a:r>
            <a:r>
              <a:rPr lang="it-IT" sz="4400" dirty="0" smtClean="0"/>
              <a:t> – </a:t>
            </a:r>
            <a:br>
              <a:rPr lang="it-IT" sz="4400" dirty="0" smtClean="0"/>
            </a:br>
            <a:r>
              <a:rPr lang="it-IT" sz="4400" dirty="0" smtClean="0"/>
              <a:t>Caratterizzazione Ambientale</a:t>
            </a:r>
            <a:endParaRPr lang="it-IT" sz="44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283968" y="2204864"/>
          <a:ext cx="4608512" cy="4392488"/>
        </p:xfrm>
        <a:graphic>
          <a:graphicData uri="http://schemas.openxmlformats.org/drawingml/2006/table">
            <a:tbl>
              <a:tblPr/>
              <a:tblGrid>
                <a:gridCol w="1080120"/>
                <a:gridCol w="1800200"/>
                <a:gridCol w="1728192"/>
              </a:tblGrid>
              <a:tr h="134412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b="1" dirty="0">
                          <a:latin typeface="Times New Roman"/>
                          <a:ea typeface="Arial"/>
                          <a:cs typeface="Times New Roman"/>
                        </a:rPr>
                        <a:t>ʄ</a:t>
                      </a:r>
                      <a:r>
                        <a:rPr lang="it-IT" sz="1500" b="1" baseline="-25000" dirty="0">
                          <a:latin typeface="Times New Roman"/>
                          <a:ea typeface="Arial"/>
                          <a:cs typeface="Times New Roman"/>
                        </a:rPr>
                        <a:t>M </a:t>
                      </a:r>
                      <a:r>
                        <a:rPr lang="it-IT" sz="1500" b="1" baseline="-25000" dirty="0" err="1">
                          <a:latin typeface="Times New Roman"/>
                          <a:ea typeface="Arial"/>
                          <a:cs typeface="Times New Roman"/>
                        </a:rPr>
                        <a:t>amb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b="1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Sedimento </a:t>
                      </a:r>
                      <a:r>
                        <a:rPr lang="it-IT" sz="15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DOSOLO (mg/kg </a:t>
                      </a:r>
                      <a:r>
                        <a:rPr lang="it-IT" sz="15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ss</a:t>
                      </a:r>
                      <a:r>
                        <a:rPr lang="it-IT" sz="15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Dlg</a:t>
                      </a:r>
                      <a:r>
                        <a:rPr lang="it-IT" sz="15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152/2006 </a:t>
                      </a:r>
                      <a:r>
                        <a:rPr lang="it-IT" sz="15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Col</a:t>
                      </a:r>
                      <a:r>
                        <a:rPr lang="it-IT" sz="1500" b="1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. </a:t>
                      </a:r>
                      <a:r>
                        <a:rPr lang="it-IT" sz="15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A</a:t>
                      </a:r>
                      <a:r>
                        <a:rPr lang="it-IT" sz="15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it-IT" sz="1500" b="1" dirty="0" smtClean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(mg/kg </a:t>
                      </a:r>
                      <a:r>
                        <a:rPr lang="it-IT" sz="1500" b="1" baseline="-25000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ss</a:t>
                      </a:r>
                      <a:r>
                        <a:rPr lang="it-IT" sz="1500" b="1" dirty="0">
                          <a:solidFill>
                            <a:srgbClr val="0070C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)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24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b="1">
                          <a:latin typeface="Times New Roman"/>
                          <a:ea typeface="Arial"/>
                          <a:cs typeface="Times New Roman"/>
                        </a:rPr>
                        <a:t>Arsenico</a:t>
                      </a:r>
                      <a:endParaRPr lang="it-IT" sz="15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dirty="0">
                          <a:latin typeface="Times New Roman"/>
                          <a:ea typeface="Arial"/>
                          <a:cs typeface="Times New Roman"/>
                        </a:rPr>
                        <a:t>5,54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dirty="0">
                          <a:latin typeface="Times New Roman"/>
                          <a:ea typeface="Arial"/>
                          <a:cs typeface="Times New Roman"/>
                        </a:rPr>
                        <a:t>20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24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b="1" dirty="0">
                          <a:latin typeface="Times New Roman"/>
                          <a:ea typeface="Arial"/>
                          <a:cs typeface="Times New Roman"/>
                        </a:rPr>
                        <a:t>Mercurio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dirty="0">
                          <a:latin typeface="Times New Roman"/>
                          <a:ea typeface="Arial"/>
                          <a:cs typeface="Times New Roman"/>
                        </a:rPr>
                        <a:t>0,48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dirty="0">
                          <a:latin typeface="Times New Roman"/>
                          <a:ea typeface="Arial"/>
                          <a:cs typeface="Times New Roman"/>
                        </a:rPr>
                        <a:t>1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b="1">
                          <a:latin typeface="Times New Roman"/>
                          <a:ea typeface="Arial"/>
                          <a:cs typeface="Times New Roman"/>
                        </a:rPr>
                        <a:t>Rame</a:t>
                      </a:r>
                      <a:endParaRPr lang="it-IT" sz="15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dirty="0">
                          <a:latin typeface="Times New Roman"/>
                          <a:ea typeface="Arial"/>
                          <a:cs typeface="Times New Roman"/>
                        </a:rPr>
                        <a:t>220,44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dirty="0">
                          <a:latin typeface="Times New Roman"/>
                          <a:ea typeface="Arial"/>
                          <a:cs typeface="Times New Roman"/>
                        </a:rPr>
                        <a:t>120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b="1" dirty="0">
                          <a:latin typeface="Times New Roman"/>
                          <a:ea typeface="Arial"/>
                          <a:cs typeface="Times New Roman"/>
                        </a:rPr>
                        <a:t>Zinco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>
                          <a:latin typeface="Times New Roman"/>
                          <a:ea typeface="Arial"/>
                          <a:cs typeface="Times New Roman"/>
                        </a:rPr>
                        <a:t>790,71</a:t>
                      </a:r>
                      <a:endParaRPr lang="it-IT" sz="15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dirty="0">
                          <a:latin typeface="Times New Roman"/>
                          <a:ea typeface="Arial"/>
                          <a:cs typeface="Times New Roman"/>
                        </a:rPr>
                        <a:t>150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b="1" dirty="0">
                          <a:latin typeface="Times New Roman"/>
                          <a:ea typeface="Arial"/>
                          <a:cs typeface="Times New Roman"/>
                        </a:rPr>
                        <a:t>Nichel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>
                          <a:latin typeface="Times New Roman"/>
                          <a:ea typeface="Arial"/>
                          <a:cs typeface="Times New Roman"/>
                        </a:rPr>
                        <a:t>68,59</a:t>
                      </a:r>
                      <a:endParaRPr lang="it-IT" sz="15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dirty="0">
                          <a:latin typeface="Times New Roman"/>
                          <a:ea typeface="Arial"/>
                          <a:cs typeface="Times New Roman"/>
                        </a:rPr>
                        <a:t>120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24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b="1">
                          <a:latin typeface="Times New Roman"/>
                          <a:ea typeface="Arial"/>
                          <a:cs typeface="Times New Roman"/>
                        </a:rPr>
                        <a:t>Cromo tot.</a:t>
                      </a:r>
                      <a:endParaRPr lang="it-IT" sz="15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>
                          <a:latin typeface="Times New Roman"/>
                          <a:ea typeface="Arial"/>
                          <a:cs typeface="Times New Roman"/>
                        </a:rPr>
                        <a:t>80,80</a:t>
                      </a:r>
                      <a:endParaRPr lang="it-IT" sz="15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dirty="0">
                          <a:latin typeface="Times New Roman"/>
                          <a:ea typeface="Arial"/>
                          <a:cs typeface="Times New Roman"/>
                        </a:rPr>
                        <a:t>150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b="1">
                          <a:latin typeface="Times New Roman"/>
                          <a:ea typeface="Arial"/>
                          <a:cs typeface="Times New Roman"/>
                        </a:rPr>
                        <a:t>Cadmio</a:t>
                      </a:r>
                      <a:endParaRPr lang="it-IT" sz="15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>
                          <a:latin typeface="Times New Roman"/>
                          <a:ea typeface="Arial"/>
                          <a:cs typeface="Times New Roman"/>
                        </a:rPr>
                        <a:t>0,76</a:t>
                      </a:r>
                      <a:endParaRPr lang="it-IT" sz="15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dirty="0"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b="1">
                          <a:latin typeface="Times New Roman"/>
                          <a:ea typeface="Arial"/>
                          <a:cs typeface="Times New Roman"/>
                        </a:rPr>
                        <a:t>Piombo</a:t>
                      </a:r>
                      <a:endParaRPr lang="it-IT" sz="15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>
                          <a:latin typeface="Times New Roman"/>
                          <a:ea typeface="Arial"/>
                          <a:cs typeface="Times New Roman"/>
                        </a:rPr>
                        <a:t>174,94</a:t>
                      </a:r>
                      <a:endParaRPr lang="it-IT" sz="15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500" dirty="0">
                          <a:latin typeface="Times New Roman"/>
                          <a:ea typeface="Arial"/>
                          <a:cs typeface="Times New Roman"/>
                        </a:rPr>
                        <a:t>100</a:t>
                      </a:r>
                      <a:endParaRPr lang="it-IT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egnaposto contenuto 2"/>
          <p:cNvSpPr>
            <a:spLocks noGrp="1"/>
          </p:cNvSpPr>
          <p:nvPr>
            <p:ph sz="half" idx="1"/>
          </p:nvPr>
        </p:nvSpPr>
        <p:spPr>
          <a:xfrm>
            <a:off x="385192" y="2420888"/>
            <a:ext cx="3682752" cy="43204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Test Cessione positivo (DM 5.2.98, All.3) =&gt; nessun rilascio di sostanze nocive a contatto con soluzioni liquide</a:t>
            </a:r>
          </a:p>
          <a:p>
            <a:endParaRPr lang="it-IT" sz="800" dirty="0" smtClean="0"/>
          </a:p>
          <a:p>
            <a:r>
              <a:rPr lang="it-IT" sz="2000" dirty="0" smtClean="0"/>
              <a:t>Superamento limiti di legge (</a:t>
            </a:r>
            <a:r>
              <a:rPr lang="it-IT" sz="2000" dirty="0" err="1" smtClean="0"/>
              <a:t>Dlg</a:t>
            </a:r>
            <a:r>
              <a:rPr lang="it-IT" sz="2000" dirty="0" smtClean="0"/>
              <a:t> 152/2006) per Cu, </a:t>
            </a:r>
            <a:r>
              <a:rPr lang="it-IT" sz="2000" dirty="0" err="1" smtClean="0"/>
              <a:t>Zn</a:t>
            </a:r>
            <a:r>
              <a:rPr lang="it-IT" sz="2000" dirty="0" smtClean="0"/>
              <a:t> e </a:t>
            </a:r>
            <a:r>
              <a:rPr lang="it-IT" sz="2000" dirty="0" err="1" smtClean="0"/>
              <a:t>Pb</a:t>
            </a:r>
            <a:r>
              <a:rPr lang="it-IT" sz="2000" dirty="0" smtClean="0"/>
              <a:t> =&gt; nessuna possibilità di utilizzo del sedimento nell’ambito del verde pubblico, privato, residenziale ed </a:t>
            </a:r>
            <a:r>
              <a:rPr lang="it-IT" sz="2000" b="1" dirty="0" smtClean="0"/>
              <a:t>agricolo</a:t>
            </a:r>
          </a:p>
          <a:p>
            <a:endParaRPr lang="it-I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8679</TotalTime>
  <Words>902</Words>
  <Application>Microsoft Office PowerPoint</Application>
  <PresentationFormat>Presentazione su schermo (4:3)</PresentationFormat>
  <Paragraphs>244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Equinozio</vt:lpstr>
      <vt:lpstr>PROGETTO DI RIQUALIFICAZIONE AMBIENTALE DELLO SCOLO DOSOLO</vt:lpstr>
      <vt:lpstr>Premesse - Lo Scolo Dosolo</vt:lpstr>
      <vt:lpstr>Obiettivi della tesi</vt:lpstr>
      <vt:lpstr>M.C.M Ecosistemi</vt:lpstr>
      <vt:lpstr>L’attività di ricostituzione</vt:lpstr>
      <vt:lpstr>Campionamento in situ</vt:lpstr>
      <vt:lpstr>Sedimento Dosolo –  Caratterizzazione Agronomica </vt:lpstr>
      <vt:lpstr>Sedimento Dosolo –  Caratterizzazione Agronomica</vt:lpstr>
      <vt:lpstr>Sedimento Dosolo –  Caratterizzazione Ambientale</vt:lpstr>
      <vt:lpstr>Ricostituzione – Scelta matrici</vt:lpstr>
      <vt:lpstr>Ricostituzione – Dosaggio matrici</vt:lpstr>
      <vt:lpstr>Terra Ricostituita – Caratterizzazione Agronomica</vt:lpstr>
      <vt:lpstr>Terra Ricostituita – Caratterizzazione Ambientale</vt:lpstr>
      <vt:lpstr>Considerazioni finali</vt:lpstr>
      <vt:lpstr>Grazie dell’attenzione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Indagine sull’irrigazione nel comprensorio del Consorzio della Bonifica Renana</dc:title>
  <dc:creator>Giuseppe Taglioli</dc:creator>
  <cp:lastModifiedBy>luca</cp:lastModifiedBy>
  <cp:revision>627</cp:revision>
  <dcterms:created xsi:type="dcterms:W3CDTF">2014-09-16T13:31:44Z</dcterms:created>
  <dcterms:modified xsi:type="dcterms:W3CDTF">2019-03-20T15:29:26Z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 Mode">
    <vt:lpwstr>student</vt:lpwstr>
  </property>
  <property fmtid="{D5CDD505-2E9C-101B-9397-08002B2CF9AE}" pid="3" name="SE DAP Default">
    <vt:lpwstr>NODEFAULTDAP</vt:lpwstr>
  </property>
</Properties>
</file>