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7003375" cy="36004500"/>
  <p:notesSz cx="6797675" cy="9874250"/>
  <p:defaultTextStyle>
    <a:defPPr>
      <a:defRPr lang="it-IT"/>
    </a:defPPr>
    <a:lvl1pPr marL="0" algn="l" defTabSz="359948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1pPr>
    <a:lvl2pPr marL="1799741" algn="l" defTabSz="359948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2pPr>
    <a:lvl3pPr marL="3599481" algn="l" defTabSz="359948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3pPr>
    <a:lvl4pPr marL="5399222" algn="l" defTabSz="359948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4pPr>
    <a:lvl5pPr marL="7198967" algn="l" defTabSz="359948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5pPr>
    <a:lvl6pPr marL="8998707" algn="l" defTabSz="359948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6pPr>
    <a:lvl7pPr marL="10798448" algn="l" defTabSz="359948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7pPr>
    <a:lvl8pPr marL="12598189" algn="l" defTabSz="359948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8pPr>
    <a:lvl9pPr marL="14397929" algn="l" defTabSz="3599481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00"/>
    <a:srgbClr val="CC3300"/>
    <a:srgbClr val="FF6600"/>
    <a:srgbClr val="DE5A00"/>
    <a:srgbClr val="FFC50D"/>
    <a:srgbClr val="D3CBBB"/>
    <a:srgbClr val="D7D200"/>
    <a:srgbClr val="32603A"/>
    <a:srgbClr val="D9D2C5"/>
    <a:srgbClr val="295D1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-792" y="-90"/>
      </p:cViewPr>
      <p:guideLst>
        <p:guide orient="horz" pos="11340"/>
        <p:guide pos="85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78867-38B1-4B62-AD7A-91A9BC1D8D15}" type="datetimeFigureOut">
              <a:rPr lang="it-IT" smtClean="0"/>
              <a:pPr/>
              <a:t>14/06/2012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D48B7-E997-4432-8451-84244FBB65B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212A7-213F-469E-B506-7D0FCB60C0A5}" type="datetimeFigureOut">
              <a:rPr lang="it-IT" smtClean="0"/>
              <a:pPr/>
              <a:t>14/06/2012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011363" y="741363"/>
            <a:ext cx="2774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AD5CF-08FE-4B5B-BEFA-D9D8109B3EC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3377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7" algn="l" defTabSz="914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54" algn="l" defTabSz="914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30" algn="l" defTabSz="914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07" algn="l" defTabSz="914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84" algn="l" defTabSz="914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61" algn="l" defTabSz="914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42" algn="l" defTabSz="914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18" algn="l" defTabSz="9141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24948661"/>
            <a:ext cx="27003375" cy="11093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360045" tIns="180023" rIns="360045" bIns="180023" anchor="t" compatLnSpc="1"/>
          <a:lstStyle/>
          <a:p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18030380" y="0"/>
            <a:ext cx="8972996" cy="36004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360045" tIns="180023" rIns="360045" bIns="180023" anchor="t" compatLnSpc="1"/>
          <a:lstStyle/>
          <a:p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1267080" y="17522190"/>
            <a:ext cx="19136392" cy="12081510"/>
          </a:xfrm>
        </p:spPr>
        <p:txBody>
          <a:bodyPr rIns="180023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1278851" y="8110263"/>
            <a:ext cx="19136392" cy="9201150"/>
          </a:xfrm>
        </p:spPr>
        <p:txBody>
          <a:bodyPr tIns="0" rIns="180023" bIns="0" anchor="b">
            <a:normAutofit/>
          </a:bodyPr>
          <a:lstStyle>
            <a:lvl1pPr marL="0" indent="0" algn="r">
              <a:buNone/>
              <a:defRPr sz="7900">
                <a:solidFill>
                  <a:schemeClr val="tx1"/>
                </a:solidFill>
                <a:effectLst/>
              </a:defRPr>
            </a:lvl1pPr>
            <a:lvl2pPr marL="1800225" indent="0" algn="ctr">
              <a:buNone/>
            </a:lvl2pPr>
            <a:lvl3pPr marL="3600450" indent="0" algn="ctr">
              <a:buNone/>
            </a:lvl3pPr>
            <a:lvl4pPr marL="5400675" indent="0" algn="ctr">
              <a:buNone/>
            </a:lvl4pPr>
            <a:lvl5pPr marL="7200900" indent="0" algn="ctr">
              <a:buNone/>
            </a:lvl5pPr>
            <a:lvl6pPr marL="9001125" indent="0" algn="ctr">
              <a:buNone/>
            </a:lvl6pPr>
            <a:lvl7pPr marL="10801350" indent="0" algn="ctr">
              <a:buNone/>
            </a:lvl7pPr>
            <a:lvl8pPr marL="12601575" indent="0" algn="ctr">
              <a:buNone/>
            </a:lvl8pPr>
            <a:lvl9pPr marL="144018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14/06/2012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14/06/2012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9577447" y="1441852"/>
            <a:ext cx="6075759" cy="30720506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50169" y="1441852"/>
            <a:ext cx="17777222" cy="3072050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14/06/2012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14/06/2012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0" y="24948661"/>
            <a:ext cx="27003375" cy="11093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360045" tIns="180023" rIns="360045" bIns="180023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18030380" y="0"/>
            <a:ext cx="8972996" cy="36004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360045" tIns="180023" rIns="360045" bIns="180023" anchor="t" compatLnSpc="1"/>
          <a:lstStyle/>
          <a:p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25253" y="18815147"/>
            <a:ext cx="19577447" cy="9588406"/>
          </a:xfrm>
        </p:spPr>
        <p:txBody>
          <a:bodyPr tIns="0" bIns="0" anchor="t"/>
          <a:lstStyle>
            <a:lvl1pPr algn="l">
              <a:buNone/>
              <a:defRPr sz="165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25253" y="13050450"/>
            <a:ext cx="19577447" cy="5600112"/>
          </a:xfrm>
        </p:spPr>
        <p:txBody>
          <a:bodyPr lIns="180023" tIns="0" rIns="180023" bIns="0" anchor="b"/>
          <a:lstStyle>
            <a:lvl1pPr marL="0" indent="0" algn="l">
              <a:buNone/>
              <a:defRPr sz="7900">
                <a:solidFill>
                  <a:schemeClr val="tx1"/>
                </a:solidFill>
                <a:effectLst/>
              </a:defRPr>
            </a:lvl1pPr>
            <a:lvl2pPr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14/06/2012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0169" y="1441850"/>
            <a:ext cx="22052756" cy="600075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50169" y="8401053"/>
            <a:ext cx="10801350" cy="23761306"/>
          </a:xfrm>
        </p:spPr>
        <p:txBody>
          <a:bodyPr/>
          <a:lstStyle>
            <a:lvl1pPr>
              <a:defRPr sz="10200"/>
            </a:lvl1pPr>
            <a:lvl2pPr>
              <a:defRPr sz="8700"/>
            </a:lvl2pPr>
            <a:lvl3pPr>
              <a:defRPr sz="7900"/>
            </a:lvl3pPr>
            <a:lvl4pPr>
              <a:defRPr sz="7100"/>
            </a:lvl4pPr>
            <a:lvl5pPr>
              <a:defRPr sz="71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601575" y="8401053"/>
            <a:ext cx="10801350" cy="23761306"/>
          </a:xfrm>
        </p:spPr>
        <p:txBody>
          <a:bodyPr/>
          <a:lstStyle>
            <a:lvl1pPr>
              <a:defRPr sz="10200"/>
            </a:lvl1pPr>
            <a:lvl2pPr>
              <a:defRPr sz="8700"/>
            </a:lvl2pPr>
            <a:lvl3pPr>
              <a:defRPr sz="7900"/>
            </a:lvl3pPr>
            <a:lvl4pPr>
              <a:defRPr sz="7100"/>
            </a:lvl4pPr>
            <a:lvl5pPr>
              <a:defRPr sz="71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14/06/2012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0169" y="1433513"/>
            <a:ext cx="24303038" cy="60007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50169" y="28803600"/>
            <a:ext cx="11931180" cy="4400550"/>
          </a:xfrm>
        </p:spPr>
        <p:txBody>
          <a:bodyPr anchor="t"/>
          <a:lstStyle>
            <a:lvl1pPr marL="0" indent="0">
              <a:buNone/>
              <a:defRPr sz="9500" b="1">
                <a:solidFill>
                  <a:schemeClr val="accent1"/>
                </a:solidFill>
              </a:defRPr>
            </a:lvl1pPr>
            <a:lvl2pPr>
              <a:buNone/>
              <a:defRPr sz="7900" b="1"/>
            </a:lvl2pPr>
            <a:lvl3pPr>
              <a:buNone/>
              <a:defRPr sz="7100" b="1"/>
            </a:lvl3pPr>
            <a:lvl4pPr>
              <a:buNone/>
              <a:defRPr sz="6300" b="1"/>
            </a:lvl4pPr>
            <a:lvl5pPr>
              <a:buNone/>
              <a:defRPr sz="63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717341" y="28803600"/>
            <a:ext cx="11935867" cy="4400550"/>
          </a:xfrm>
        </p:spPr>
        <p:txBody>
          <a:bodyPr anchor="t"/>
          <a:lstStyle>
            <a:lvl1pPr marL="0" indent="0">
              <a:buNone/>
              <a:defRPr sz="9500" b="1">
                <a:solidFill>
                  <a:schemeClr val="accent1"/>
                </a:solidFill>
              </a:defRPr>
            </a:lvl1pPr>
            <a:lvl2pPr>
              <a:buNone/>
              <a:defRPr sz="7900" b="1"/>
            </a:lvl2pPr>
            <a:lvl3pPr>
              <a:buNone/>
              <a:defRPr sz="7100" b="1"/>
            </a:lvl3pPr>
            <a:lvl4pPr>
              <a:buNone/>
              <a:defRPr sz="6300" b="1"/>
            </a:lvl4pPr>
            <a:lvl5pPr>
              <a:buNone/>
              <a:defRPr sz="63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1350169" y="7963791"/>
            <a:ext cx="11931180" cy="20694256"/>
          </a:xfrm>
        </p:spPr>
        <p:txBody>
          <a:bodyPr/>
          <a:lstStyle>
            <a:lvl1pPr>
              <a:defRPr sz="9500"/>
            </a:lvl1pPr>
            <a:lvl2pPr>
              <a:defRPr sz="7900"/>
            </a:lvl2pPr>
            <a:lvl3pPr>
              <a:defRPr sz="7100"/>
            </a:lvl3pPr>
            <a:lvl4pPr>
              <a:defRPr sz="6300"/>
            </a:lvl4pPr>
            <a:lvl5pPr>
              <a:defRPr sz="63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3717341" y="7963791"/>
            <a:ext cx="11935867" cy="20694256"/>
          </a:xfrm>
        </p:spPr>
        <p:txBody>
          <a:bodyPr/>
          <a:lstStyle>
            <a:lvl1pPr>
              <a:defRPr sz="9500"/>
            </a:lvl1pPr>
            <a:lvl2pPr>
              <a:defRPr sz="7900"/>
            </a:lvl2pPr>
            <a:lvl3pPr>
              <a:defRPr sz="7100"/>
            </a:lvl3pPr>
            <a:lvl4pPr>
              <a:defRPr sz="6300"/>
            </a:lvl4pPr>
            <a:lvl5pPr>
              <a:defRPr sz="63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14/06/2012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0169" y="1440180"/>
            <a:ext cx="22061757" cy="6000750"/>
          </a:xfrm>
        </p:spPr>
        <p:txBody>
          <a:bodyPr anchor="ctr"/>
          <a:lstStyle>
            <a:lvl1pPr algn="l">
              <a:defRPr sz="181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14/06/2012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14/06/2012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0169" y="6224022"/>
            <a:ext cx="9451181" cy="3833813"/>
          </a:xfrm>
        </p:spPr>
        <p:txBody>
          <a:bodyPr tIns="0" bIns="0" anchor="t"/>
          <a:lstStyle>
            <a:lvl1pPr algn="l">
              <a:buNone/>
              <a:defRPr sz="71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350169" y="1125726"/>
            <a:ext cx="8101013" cy="4800600"/>
          </a:xfrm>
        </p:spPr>
        <p:txBody>
          <a:bodyPr lIns="180023" tIns="0" rIns="180023" bIns="0" anchor="b"/>
          <a:lstStyle>
            <a:lvl1pPr marL="0" indent="0" algn="l">
              <a:buNone/>
              <a:defRPr sz="5500"/>
            </a:lvl1pPr>
            <a:lvl2pPr>
              <a:buNone/>
              <a:defRPr sz="4700"/>
            </a:lvl2pPr>
            <a:lvl3pPr>
              <a:buNone/>
              <a:defRPr sz="3900"/>
            </a:lvl3pPr>
            <a:lvl4pPr>
              <a:buNone/>
              <a:defRPr sz="3500"/>
            </a:lvl4pPr>
            <a:lvl5pPr>
              <a:buNone/>
              <a:defRPr sz="35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350169" y="10401300"/>
            <a:ext cx="20927616" cy="20002500"/>
          </a:xfrm>
        </p:spPr>
        <p:txBody>
          <a:bodyPr/>
          <a:lstStyle>
            <a:lvl1pPr>
              <a:defRPr sz="11000"/>
            </a:lvl1pPr>
            <a:lvl2pPr>
              <a:defRPr sz="9500"/>
            </a:lvl2pPr>
            <a:lvl3pPr>
              <a:defRPr sz="8700"/>
            </a:lvl3pPr>
            <a:lvl4pPr>
              <a:defRPr sz="7900"/>
            </a:lvl4pPr>
            <a:lvl5pPr>
              <a:defRPr sz="79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14/06/2012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24087011" y="33715839"/>
            <a:ext cx="2250281" cy="1916906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09724" y="8954972"/>
            <a:ext cx="9018454" cy="6582492"/>
          </a:xfrm>
        </p:spPr>
        <p:txBody>
          <a:bodyPr anchor="b"/>
          <a:lstStyle>
            <a:lvl1pPr algn="l">
              <a:buNone/>
              <a:defRPr sz="8700" b="1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146933" y="5354512"/>
            <a:ext cx="12151519" cy="216027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126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409730" y="15743516"/>
            <a:ext cx="9018448" cy="13983281"/>
          </a:xfrm>
        </p:spPr>
        <p:txBody>
          <a:bodyPr lIns="180023" rIns="180023"/>
          <a:lstStyle>
            <a:lvl1pPr marL="0" indent="0">
              <a:buFontTx/>
              <a:buNone/>
              <a:defRPr sz="4700"/>
            </a:lvl1pPr>
            <a:lvl2pPr>
              <a:buFontTx/>
              <a:buNone/>
              <a:defRPr sz="4700"/>
            </a:lvl2pPr>
            <a:lvl3pPr>
              <a:buFontTx/>
              <a:buNone/>
              <a:defRPr sz="3900"/>
            </a:lvl3pPr>
            <a:lvl4pPr>
              <a:buFontTx/>
              <a:buNone/>
              <a:defRPr sz="3500"/>
            </a:lvl4pPr>
            <a:lvl5pPr>
              <a:buFontTx/>
              <a:buNone/>
              <a:defRPr sz="35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350169" y="33715839"/>
            <a:ext cx="6300788" cy="1916906"/>
          </a:xfr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14/06/2012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>
            <a:spLocks/>
          </p:cNvSpPr>
          <p:nvPr/>
        </p:nvSpPr>
        <p:spPr bwMode="auto">
          <a:xfrm>
            <a:off x="0" y="24948661"/>
            <a:ext cx="27003375" cy="110930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360045" tIns="180023" rIns="360045" bIns="180023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21602700" y="0"/>
            <a:ext cx="5400675" cy="36004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360045" tIns="180023" rIns="360045" bIns="180023" anchor="t" compatLnSpc="1"/>
          <a:lstStyle/>
          <a:p>
            <a:endParaRPr kumimoji="0" lang="en-US"/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1350169" y="1441850"/>
            <a:ext cx="22052756" cy="6000750"/>
          </a:xfrm>
          <a:prstGeom prst="rect">
            <a:avLst/>
          </a:prstGeom>
        </p:spPr>
        <p:txBody>
          <a:bodyPr vert="horz" lIns="180023" tIns="180023" rIns="180023" bIns="180023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1350169" y="8401053"/>
            <a:ext cx="22052756" cy="23761306"/>
          </a:xfrm>
          <a:prstGeom prst="rect">
            <a:avLst/>
          </a:prstGeom>
        </p:spPr>
        <p:txBody>
          <a:bodyPr vert="horz" lIns="360045" tIns="180023" rIns="360045" bIns="180023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1350169" y="33715839"/>
            <a:ext cx="6300788" cy="1916906"/>
          </a:xfrm>
          <a:prstGeom prst="rect">
            <a:avLst/>
          </a:prstGeom>
        </p:spPr>
        <p:txBody>
          <a:bodyPr vert="horz" lIns="360045" tIns="180023" rIns="360045" bIns="0" anchor="b"/>
          <a:lstStyle>
            <a:lvl1pPr algn="l" eaLnBrk="1" latinLnBrk="0" hangingPunct="1">
              <a:defRPr kumimoji="0" sz="39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14/06/2012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9226153" y="33715839"/>
            <a:ext cx="8551069" cy="1916906"/>
          </a:xfrm>
          <a:prstGeom prst="rect">
            <a:avLst/>
          </a:prstGeom>
        </p:spPr>
        <p:txBody>
          <a:bodyPr vert="horz" lIns="0" tIns="180023" rIns="0" bIns="0" anchor="b"/>
          <a:lstStyle>
            <a:lvl1pPr algn="ctr" eaLnBrk="1" latinLnBrk="0" hangingPunct="1">
              <a:defRPr kumimoji="0" sz="39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24078010" y="33715839"/>
            <a:ext cx="2250281" cy="1916906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39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6207" indent="-1512189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1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44356" indent="-1080135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10200" kern="1200">
          <a:solidFill>
            <a:schemeClr val="tx1"/>
          </a:solidFill>
          <a:latin typeface="+mn-lt"/>
          <a:ea typeface="+mn-ea"/>
          <a:cs typeface="+mn-cs"/>
        </a:defRPr>
      </a:lvl2pPr>
      <a:lvl3pPr marL="3960495" indent="-1008126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936117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5868734" indent="-72009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6696837" indent="-72009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7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560945" indent="-72009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7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425053" indent="-72009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9181148" indent="-72009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400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0011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0801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2601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>
            <a:off x="22573738" y="576314"/>
            <a:ext cx="4249429" cy="41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978123" y="456766"/>
            <a:ext cx="17380549" cy="5478397"/>
          </a:xfrm>
          <a:prstGeom prst="rect">
            <a:avLst/>
          </a:prstGeom>
          <a:noFill/>
        </p:spPr>
        <p:txBody>
          <a:bodyPr wrap="square" lIns="91417" tIns="45707" rIns="91417" bIns="45707" rtlCol="0">
            <a:spAutoFit/>
          </a:bodyPr>
          <a:lstStyle/>
          <a:p>
            <a:pPr algn="ctr"/>
            <a:r>
              <a:rPr lang="it-IT" sz="5500" b="1" dirty="0">
                <a:solidFill>
                  <a:srgbClr val="FFC5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Recupero ambientale di un suolo degradato e desertificato mediante  una nuova tecnologia di trattamento di ricostituzione del terreno</a:t>
            </a:r>
          </a:p>
          <a:p>
            <a:pPr algn="ctr"/>
            <a:endParaRPr lang="it-IT" sz="1800" dirty="0">
              <a:solidFill>
                <a:srgbClr val="FFC50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4700" b="1" dirty="0">
                <a:solidFill>
                  <a:srgbClr val="FFC5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www.lifeplusecosistemi.eu</a:t>
            </a:r>
          </a:p>
          <a:p>
            <a:pPr algn="ctr"/>
            <a:endParaRPr lang="it-IT" sz="1800" b="1" dirty="0">
              <a:solidFill>
                <a:srgbClr val="FFC50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sz="4700" b="1" dirty="0">
                <a:solidFill>
                  <a:srgbClr val="FFC5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LIFE10 ENV/IT/0400 NEW LIFE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lum bright="-12000" contrast="1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5" y="612783"/>
            <a:ext cx="4869916" cy="41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C:\Users\Manfredi\Desktop\Presentazioni commerciali\LOGO DE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61" r="6583"/>
          <a:stretch>
            <a:fillRect/>
          </a:stretch>
        </p:blipFill>
        <p:spPr bwMode="auto">
          <a:xfrm>
            <a:off x="252215" y="32763890"/>
            <a:ext cx="4172340" cy="177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http://upload.wikimedia.org/wikipedia/en/1/15/Universit%C3%A0_Cattolica_del_Sacro_Cuore_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677" y="32763890"/>
            <a:ext cx="4280802" cy="176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po 4"/>
          <p:cNvGrpSpPr>
            <a:grpSpLocks/>
          </p:cNvGrpSpPr>
          <p:nvPr/>
        </p:nvGrpSpPr>
        <p:grpSpPr bwMode="auto">
          <a:xfrm>
            <a:off x="14764084" y="32691882"/>
            <a:ext cx="4210211" cy="1785055"/>
            <a:chOff x="250825" y="2666882"/>
            <a:chExt cx="4320188" cy="2049582"/>
          </a:xfrm>
        </p:grpSpPr>
        <p:pic>
          <p:nvPicPr>
            <p:cNvPr id="22" name="Picture 11" descr="H:\convegno brescia\piacenza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2666882"/>
              <a:ext cx="1380331" cy="2049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CasellaDiTesto 24"/>
            <p:cNvSpPr txBox="1"/>
            <p:nvPr/>
          </p:nvSpPr>
          <p:spPr>
            <a:xfrm>
              <a:off x="1800702" y="4185385"/>
              <a:ext cx="2770311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Comune di Piacenza</a:t>
              </a:r>
            </a:p>
          </p:txBody>
        </p:sp>
      </p:grpSp>
      <p:grpSp>
        <p:nvGrpSpPr>
          <p:cNvPr id="26" name="Gruppo 5"/>
          <p:cNvGrpSpPr>
            <a:grpSpLocks/>
          </p:cNvGrpSpPr>
          <p:nvPr/>
        </p:nvGrpSpPr>
        <p:grpSpPr bwMode="auto">
          <a:xfrm>
            <a:off x="22142647" y="32691882"/>
            <a:ext cx="4437070" cy="1791174"/>
            <a:chOff x="250825" y="3914309"/>
            <a:chExt cx="4437070" cy="1791167"/>
          </a:xfrm>
        </p:grpSpPr>
        <p:pic>
          <p:nvPicPr>
            <p:cNvPr id="27" name="Picture 12" descr="H:\convegno brescia\st_033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3914309"/>
              <a:ext cx="1351756" cy="179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CasellaDiTesto 27"/>
            <p:cNvSpPr txBox="1"/>
            <p:nvPr/>
          </p:nvSpPr>
          <p:spPr>
            <a:xfrm>
              <a:off x="1820059" y="5260834"/>
              <a:ext cx="2867836" cy="4001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Provincia di Piacenza</a:t>
              </a: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467291" y="5976914"/>
            <a:ext cx="26067843" cy="8002164"/>
          </a:xfrm>
          <a:prstGeom prst="rect">
            <a:avLst/>
          </a:prstGeom>
          <a:noFill/>
        </p:spPr>
        <p:txBody>
          <a:bodyPr wrap="square" lIns="91417" tIns="45707" rIns="91417" bIns="45707" rtlCol="0">
            <a:spAutoFit/>
          </a:bodyPr>
          <a:lstStyle/>
          <a:p>
            <a:pPr>
              <a:defRPr/>
            </a:pPr>
            <a:r>
              <a:rPr lang="it-IT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Obiettivo</a:t>
            </a:r>
          </a:p>
          <a:p>
            <a:pPr>
              <a:defRPr/>
            </a:pPr>
            <a:endParaRPr lang="it-IT" sz="2800" b="1" dirty="0">
              <a:solidFill>
                <a:schemeClr val="bg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it-IT" sz="35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Sviluppo sperimentale di una tecnologia innovativa volta alla difesa e al recupero del </a:t>
            </a:r>
            <a:r>
              <a:rPr lang="it-IT" sz="35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suolo</a:t>
            </a:r>
          </a:p>
          <a:p>
            <a:pPr>
              <a:defRPr/>
            </a:pPr>
            <a:endParaRPr lang="it-IT" sz="2800" b="1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Courier New" pitchFamily="49" charset="0"/>
              <a:buChar char="o"/>
              <a:defRPr/>
            </a:pP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Miglioramento </a:t>
            </a: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della struttura e incremento della stabilità </a:t>
            </a: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strutturale</a:t>
            </a:r>
          </a:p>
          <a:p>
            <a:pPr>
              <a:defRPr/>
            </a:pPr>
            <a:endParaRPr lang="it-IT" sz="800" dirty="0" smtClean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Courier New" pitchFamily="49" charset="0"/>
              <a:buChar char="o"/>
              <a:defRPr/>
            </a:pP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Incremento e stabilizzazione della sostanza organica</a:t>
            </a:r>
          </a:p>
          <a:p>
            <a:pPr marL="514350" indent="-514350">
              <a:buFont typeface="Courier New" pitchFamily="49" charset="0"/>
              <a:buChar char="o"/>
              <a:defRPr/>
            </a:pPr>
            <a:endParaRPr lang="it-IT" sz="800" dirty="0" smtClean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Courier New" pitchFamily="49" charset="0"/>
              <a:buChar char="o"/>
              <a:defRPr/>
            </a:pP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Riduzione della compattazione dei suoli</a:t>
            </a:r>
          </a:p>
          <a:p>
            <a:pPr>
              <a:defRPr/>
            </a:pPr>
            <a:endParaRPr lang="it-IT" sz="800" dirty="0" smtClean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Courier New" pitchFamily="49" charset="0"/>
              <a:buChar char="o"/>
              <a:defRPr/>
            </a:pP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Aumento della capacità di ritenzione idrica</a:t>
            </a:r>
          </a:p>
          <a:p>
            <a:pPr>
              <a:defRPr/>
            </a:pPr>
            <a:endParaRPr lang="it-IT" sz="800" dirty="0" smtClean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Courier New" pitchFamily="49" charset="0"/>
              <a:buChar char="o"/>
              <a:defRPr/>
            </a:pP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Miglioramento </a:t>
            </a: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delle capacità </a:t>
            </a: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termica</a:t>
            </a:r>
          </a:p>
          <a:p>
            <a:pPr>
              <a:defRPr/>
            </a:pPr>
            <a:endParaRPr lang="it-IT" sz="800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Courier New" pitchFamily="49" charset="0"/>
              <a:buChar char="o"/>
              <a:defRPr/>
            </a:pP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Aumento </a:t>
            </a: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della </a:t>
            </a: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capacità di scambio cationico</a:t>
            </a:r>
          </a:p>
          <a:p>
            <a:pPr>
              <a:defRPr/>
            </a:pPr>
            <a:endParaRPr lang="it-IT" sz="800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Courier New" pitchFamily="49" charset="0"/>
              <a:buChar char="o"/>
              <a:defRPr/>
            </a:pP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Aumento </a:t>
            </a: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dell’effetto </a:t>
            </a: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tampone</a:t>
            </a:r>
          </a:p>
          <a:p>
            <a:pPr>
              <a:defRPr/>
            </a:pPr>
            <a:endParaRPr lang="it-IT" sz="800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Courier New" pitchFamily="49" charset="0"/>
              <a:buChar char="o"/>
              <a:defRPr/>
            </a:pP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Aumento </a:t>
            </a: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della </a:t>
            </a: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fertilità</a:t>
            </a:r>
          </a:p>
          <a:p>
            <a:pPr>
              <a:defRPr/>
            </a:pPr>
            <a:endParaRPr lang="it-IT" sz="800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Courier New" pitchFamily="49" charset="0"/>
              <a:buChar char="o"/>
              <a:defRPr/>
            </a:pP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Incremento </a:t>
            </a: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della </a:t>
            </a:r>
            <a:r>
              <a:rPr lang="it-IT" sz="3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biodiversità</a:t>
            </a:r>
            <a:endParaRPr lang="it-IT" sz="3500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291" y="19941540"/>
            <a:ext cx="26067843" cy="12403369"/>
          </a:xfrm>
          <a:prstGeom prst="rect">
            <a:avLst/>
          </a:prstGeom>
          <a:noFill/>
        </p:spPr>
        <p:txBody>
          <a:bodyPr wrap="square" lIns="91417" tIns="45707" rIns="91417" bIns="45707" rtlCol="0">
            <a:spAutoFit/>
          </a:bodyPr>
          <a:lstStyle/>
          <a:p>
            <a:pPr algn="just"/>
            <a:r>
              <a:rPr lang="it-IT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Applicazione della  </a:t>
            </a:r>
            <a:r>
              <a:rPr lang="it-IT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tecnologia</a:t>
            </a:r>
          </a:p>
          <a:p>
            <a:pPr algn="just"/>
            <a:endParaRPr lang="it-IT" sz="2800" b="1" dirty="0">
              <a:solidFill>
                <a:schemeClr val="accent5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35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DOVE</a:t>
            </a: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Area all’interno del Parco Regionale del Basso Trebbia di 200000 m</a:t>
            </a:r>
            <a:r>
              <a:rPr lang="it-IT" sz="3500" baseline="30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 </a:t>
            </a: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sita a Piacenza  </a:t>
            </a:r>
          </a:p>
          <a:p>
            <a:pPr algn="just"/>
            <a:endParaRPr lang="it-IT" sz="3500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4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IERI</a:t>
            </a:r>
            <a:r>
              <a:rPr lang="it-IT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l’area è stata utilizzata negli anni </a:t>
            </a:r>
            <a:r>
              <a:rPr lang="it-IT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‘80 </a:t>
            </a:r>
            <a:r>
              <a:rPr lang="it-IT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come discarica di rifiuti solidi urbani e </a:t>
            </a:r>
            <a:r>
              <a:rPr lang="it-IT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successivamente</a:t>
            </a:r>
          </a:p>
          <a:p>
            <a:pPr algn="just"/>
            <a:r>
              <a:rPr lang="it-IT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ricoperta con terreno di varia natura</a:t>
            </a:r>
            <a:endParaRPr lang="it-IT" sz="4000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sz="3500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4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OGGI</a:t>
            </a:r>
            <a:r>
              <a:rPr lang="it-IT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l’area si presenta come una prateria caratterizzata dalla dominanza di specie ruderali (quali</a:t>
            </a:r>
            <a:r>
              <a:rPr lang="it-IT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just"/>
            <a:r>
              <a:rPr lang="it-IT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it-IT" sz="40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Agropyron</a:t>
            </a:r>
            <a:r>
              <a:rPr lang="it-IT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4000" i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repens</a:t>
            </a:r>
            <a:r>
              <a:rPr lang="it-IT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it-IT" sz="4000" i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Hordeum</a:t>
            </a:r>
            <a:r>
              <a:rPr lang="it-IT" sz="4000" i="1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4000" i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murinum</a:t>
            </a:r>
            <a:r>
              <a:rPr lang="it-IT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che crescono su suoli a cattiva struttura, mal </a:t>
            </a:r>
            <a:r>
              <a:rPr lang="it-IT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drenati</a:t>
            </a:r>
          </a:p>
          <a:p>
            <a:pPr algn="just"/>
            <a:r>
              <a:rPr lang="it-IT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it-IT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a contenuto in acqua molto variabile a seconda delle stagioni; soggetta ad intense </a:t>
            </a:r>
            <a:r>
              <a:rPr lang="it-IT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attività</a:t>
            </a:r>
          </a:p>
          <a:p>
            <a:pPr algn="just"/>
            <a:r>
              <a:rPr lang="it-IT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it-IT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pascolo e solo marginalmente fruibile dalla popolazione</a:t>
            </a:r>
          </a:p>
          <a:p>
            <a:pPr algn="just"/>
            <a:endParaRPr lang="it-IT" sz="3500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35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APPROCCIO SPERIMENTALE E FASI </a:t>
            </a:r>
            <a:r>
              <a:rPr lang="it-IT" sz="35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OPERATIVE </a:t>
            </a:r>
            <a:endParaRPr lang="it-IT" sz="3500" b="1" i="1" dirty="0" smtClean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sz="2800" b="1" i="1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347" indent="-571347" algn="just">
              <a:buFont typeface="Courier New" pitchFamily="49" charset="0"/>
              <a:buChar char="o"/>
            </a:pP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Caratterizzazione  pedologica dei tipi di suolo utilizzati per il ricopertura della discarica</a:t>
            </a:r>
          </a:p>
          <a:p>
            <a:pPr marL="571347" indent="-571347" algn="just">
              <a:buFont typeface="Courier New" pitchFamily="49" charset="0"/>
              <a:buChar char="o"/>
            </a:pP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Ricerca e caratterizzazione delle matrici da miscelare con il suolo</a:t>
            </a:r>
          </a:p>
          <a:p>
            <a:pPr marL="571347" indent="-571347" algn="just">
              <a:buFont typeface="Courier New" pitchFamily="49" charset="0"/>
              <a:buChar char="o"/>
            </a:pP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Applicazione della tecnologia in modo puntuale attraverso l’allestimento parcelle sperimentali  utilizzando i diversi suoli ritrovati unitamente a differenti tipologie di rifiuto per valutarne l’efficacia</a:t>
            </a:r>
          </a:p>
          <a:p>
            <a:pPr marL="571347" indent="-571347" algn="just">
              <a:buFont typeface="Courier New" pitchFamily="49" charset="0"/>
              <a:buChar char="o"/>
            </a:pPr>
            <a:r>
              <a:rPr lang="it-IT" sz="35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Ripristino dell’area di degradata attraverso rimozione dello strato superficiale del suolo e riposizionamento del suolo trattato, messa a dimora di essenze erbacee e arboree autoctone per recuperare la biodiversità</a:t>
            </a:r>
          </a:p>
          <a:p>
            <a:pPr algn="just"/>
            <a:endParaRPr lang="it-IT" sz="2800" dirty="0">
              <a:solidFill>
                <a:schemeClr val="tx2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4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DOMANI</a:t>
            </a:r>
            <a:r>
              <a:rPr lang="it-IT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restituire ai cittadini un’area verde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53584" y="14113818"/>
            <a:ext cx="26029626" cy="5878506"/>
          </a:xfrm>
          <a:prstGeom prst="rect">
            <a:avLst/>
          </a:prstGeom>
          <a:noFill/>
        </p:spPr>
        <p:txBody>
          <a:bodyPr wrap="square" lIns="91417" tIns="45707" rIns="91417" bIns="45707" rtlCol="0">
            <a:spAutoFit/>
          </a:bodyPr>
          <a:lstStyle/>
          <a:p>
            <a:pPr algn="just"/>
            <a:r>
              <a:rPr lang="it-IT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Tecnologia</a:t>
            </a:r>
            <a:r>
              <a:rPr lang="it-IT" sz="4000" b="1" dirty="0" smtClean="0">
                <a:solidFill>
                  <a:srgbClr val="CC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/>
            <a:endParaRPr lang="it-IT" sz="2800" b="1" dirty="0" smtClean="0">
              <a:solidFill>
                <a:schemeClr val="accent3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3500" dirty="0" smtClean="0">
                <a:solidFill>
                  <a:srgbClr val="DAA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Trattamento meccanico e chimico dei suoli degradati</a:t>
            </a:r>
          </a:p>
          <a:p>
            <a:pPr algn="just"/>
            <a:r>
              <a:rPr lang="it-IT" sz="3500" dirty="0" smtClean="0">
                <a:solidFill>
                  <a:srgbClr val="DAA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571347" indent="-571347" algn="just">
              <a:buFont typeface="Courier New" pitchFamily="49" charset="0"/>
              <a:buChar char="o"/>
            </a:pPr>
            <a:r>
              <a:rPr lang="it-IT" sz="3500" dirty="0" smtClean="0">
                <a:solidFill>
                  <a:srgbClr val="DAA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Miscelazione con altre matrici: terreni provenienti da cave, rifiuti recuperabili, limi di dighe</a:t>
            </a:r>
          </a:p>
          <a:p>
            <a:pPr marL="571347" indent="-571347" algn="just">
              <a:buFont typeface="Courier New" pitchFamily="49" charset="0"/>
              <a:buChar char="o"/>
            </a:pPr>
            <a:endParaRPr lang="it-IT" sz="800" dirty="0" smtClean="0">
              <a:solidFill>
                <a:srgbClr val="DAA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347" indent="-571347" algn="just">
              <a:buFont typeface="Courier New" pitchFamily="49" charset="0"/>
              <a:buChar char="o"/>
            </a:pPr>
            <a:r>
              <a:rPr lang="it-IT" sz="3500" dirty="0" smtClean="0">
                <a:solidFill>
                  <a:srgbClr val="DAA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Disgregazione della miscela e degli aggregati  dei diversi componenti</a:t>
            </a:r>
          </a:p>
          <a:p>
            <a:pPr marL="571347" indent="-571347" algn="just">
              <a:buFont typeface="Courier New" pitchFamily="49" charset="0"/>
              <a:buChar char="o"/>
            </a:pPr>
            <a:endParaRPr lang="it-IT" sz="800" dirty="0" smtClean="0">
              <a:solidFill>
                <a:srgbClr val="DAA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347" indent="-571347" algn="just">
              <a:buFont typeface="Courier New" pitchFamily="49" charset="0"/>
              <a:buChar char="o"/>
            </a:pPr>
            <a:r>
              <a:rPr lang="it-IT" sz="3500" dirty="0" smtClean="0">
                <a:solidFill>
                  <a:srgbClr val="DAA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Ricostituzione della struttura attraverso l’azione di un processo meccanico e stabilizzazione della sostanza organica</a:t>
            </a:r>
          </a:p>
          <a:p>
            <a:pPr marL="571347" indent="-571347" algn="just">
              <a:buFont typeface="Courier New" pitchFamily="49" charset="0"/>
              <a:buChar char="o"/>
            </a:pPr>
            <a:endParaRPr lang="it-IT" sz="2800" dirty="0" smtClean="0">
              <a:solidFill>
                <a:srgbClr val="DAA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347" indent="-571347" algn="just">
              <a:buFont typeface="Courier New" pitchFamily="49" charset="0"/>
              <a:buChar char="o"/>
            </a:pPr>
            <a:endParaRPr lang="it-IT" sz="800" dirty="0" smtClean="0">
              <a:solidFill>
                <a:srgbClr val="DAA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3500" b="1" dirty="0" smtClean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Ne deriva un suolo con caratteristiche pedologiche, ambientali e agronomiche di alta qualità.</a:t>
            </a:r>
            <a:endParaRPr lang="it-IT" sz="3500" b="1" dirty="0">
              <a:solidFill>
                <a:srgbClr val="DAA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757271" y="34996138"/>
            <a:ext cx="6101817" cy="461639"/>
          </a:xfrm>
          <a:prstGeom prst="rect">
            <a:avLst/>
          </a:prstGeom>
          <a:noFill/>
        </p:spPr>
        <p:txBody>
          <a:bodyPr wrap="none" lIns="91417" tIns="45707" rIns="91417" bIns="45707" rtlCol="0">
            <a:spAutoFit/>
          </a:bodyPr>
          <a:lstStyle/>
          <a:p>
            <a:pPr algn="ctr"/>
            <a:r>
              <a:rPr lang="it-IT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Università di Brescia, 25 maggio </a:t>
            </a:r>
            <a:r>
              <a:rPr lang="it-IT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</a:p>
        </p:txBody>
      </p:sp>
      <p:pic>
        <p:nvPicPr>
          <p:cNvPr id="1026" name="Picture 2" descr="C:\Users\Manfredi\Desktop\studi e lavori in corso\LIFE plus\Foto - Video\DSC_005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182207" y="8281170"/>
            <a:ext cx="8496944" cy="5649916"/>
          </a:xfrm>
          <a:prstGeom prst="rect">
            <a:avLst/>
          </a:prstGeom>
          <a:noFill/>
        </p:spPr>
      </p:pic>
      <p:sp>
        <p:nvSpPr>
          <p:cNvPr id="18" name="CasellaDiTesto 17"/>
          <p:cNvSpPr txBox="1"/>
          <p:nvPr/>
        </p:nvSpPr>
        <p:spPr>
          <a:xfrm>
            <a:off x="22070639" y="34996138"/>
            <a:ext cx="4656998" cy="707860"/>
          </a:xfrm>
          <a:prstGeom prst="rect">
            <a:avLst/>
          </a:prstGeom>
          <a:noFill/>
        </p:spPr>
        <p:txBody>
          <a:bodyPr wrap="none" lIns="91417" tIns="45707" rIns="91417" bIns="45707" rtlCol="0">
            <a:spAutoFit/>
          </a:bodyPr>
          <a:lstStyle/>
          <a:p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Costo progetto 4.025.000 €</a:t>
            </a:r>
          </a:p>
          <a:p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Cofinanziamento UE: 1.929.873 € </a:t>
            </a:r>
          </a:p>
        </p:txBody>
      </p:sp>
    </p:spTree>
    <p:extLst>
      <p:ext uri="{BB962C8B-B14F-4D97-AF65-F5344CB8AC3E}">
        <p14:creationId xmlns="" xmlns:p14="http://schemas.microsoft.com/office/powerpoint/2010/main" val="2469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nologia">
  <a:themeElements>
    <a:clrScheme name="Adiacent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Tecnologi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nologi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589</TotalTime>
  <Words>359</Words>
  <Application>Microsoft Office PowerPoint</Application>
  <PresentationFormat>Personalizzato</PresentationFormat>
  <Paragraphs>63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Tecnologia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</dc:creator>
  <cp:lastModifiedBy>moko</cp:lastModifiedBy>
  <cp:revision>36</cp:revision>
  <dcterms:created xsi:type="dcterms:W3CDTF">2012-05-16T08:23:15Z</dcterms:created>
  <dcterms:modified xsi:type="dcterms:W3CDTF">2012-06-14T14:09:46Z</dcterms:modified>
</cp:coreProperties>
</file>