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79" r:id="rId9"/>
    <p:sldId id="265" r:id="rId10"/>
    <p:sldId id="270" r:id="rId11"/>
    <p:sldId id="271" r:id="rId12"/>
    <p:sldId id="272" r:id="rId13"/>
    <p:sldId id="266" r:id="rId14"/>
    <p:sldId id="267" r:id="rId15"/>
    <p:sldId id="286" r:id="rId16"/>
    <p:sldId id="287" r:id="rId17"/>
    <p:sldId id="268" r:id="rId18"/>
    <p:sldId id="269" r:id="rId19"/>
    <p:sldId id="273" r:id="rId20"/>
    <p:sldId id="274" r:id="rId21"/>
    <p:sldId id="275" r:id="rId22"/>
    <p:sldId id="277" r:id="rId23"/>
    <p:sldId id="276" r:id="rId24"/>
    <p:sldId id="278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33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6" autoAdjust="0"/>
    <p:restoredTop sz="94660"/>
  </p:normalViewPr>
  <p:slideViewPr>
    <p:cSldViewPr>
      <p:cViewPr>
        <p:scale>
          <a:sx n="89" d="100"/>
          <a:sy n="89" d="100"/>
        </p:scale>
        <p:origin x="-14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F1A99-277F-4383-8CCB-78F9DE4A3F21}" type="datetimeFigureOut">
              <a:rPr lang="it-IT" smtClean="0"/>
              <a:pPr/>
              <a:t>04/10/2011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77B3-896D-45CD-93C9-BA423B6368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F1A99-277F-4383-8CCB-78F9DE4A3F21}" type="datetimeFigureOut">
              <a:rPr lang="it-IT" smtClean="0"/>
              <a:pPr/>
              <a:t>04/10/2011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77B3-896D-45CD-93C9-BA423B6368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F1A99-277F-4383-8CCB-78F9DE4A3F21}" type="datetimeFigureOut">
              <a:rPr lang="it-IT" smtClean="0"/>
              <a:pPr/>
              <a:t>04/10/2011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77B3-896D-45CD-93C9-BA423B6368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F1A99-277F-4383-8CCB-78F9DE4A3F21}" type="datetimeFigureOut">
              <a:rPr lang="it-IT" smtClean="0"/>
              <a:pPr/>
              <a:t>04/10/2011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77B3-896D-45CD-93C9-BA423B6368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F1A99-277F-4383-8CCB-78F9DE4A3F21}" type="datetimeFigureOut">
              <a:rPr lang="it-IT" smtClean="0"/>
              <a:pPr/>
              <a:t>04/10/2011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77B3-896D-45CD-93C9-BA423B6368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F1A99-277F-4383-8CCB-78F9DE4A3F21}" type="datetimeFigureOut">
              <a:rPr lang="it-IT" smtClean="0"/>
              <a:pPr/>
              <a:t>04/10/2011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77B3-896D-45CD-93C9-BA423B6368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F1A99-277F-4383-8CCB-78F9DE4A3F21}" type="datetimeFigureOut">
              <a:rPr lang="it-IT" smtClean="0"/>
              <a:pPr/>
              <a:t>04/10/2011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77B3-896D-45CD-93C9-BA423B6368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F1A99-277F-4383-8CCB-78F9DE4A3F21}" type="datetimeFigureOut">
              <a:rPr lang="it-IT" smtClean="0"/>
              <a:pPr/>
              <a:t>04/10/2011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77B3-896D-45CD-93C9-BA423B6368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F1A99-277F-4383-8CCB-78F9DE4A3F21}" type="datetimeFigureOut">
              <a:rPr lang="it-IT" smtClean="0"/>
              <a:pPr/>
              <a:t>04/10/2011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77B3-896D-45CD-93C9-BA423B6368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F1A99-277F-4383-8CCB-78F9DE4A3F21}" type="datetimeFigureOut">
              <a:rPr lang="it-IT" smtClean="0"/>
              <a:pPr/>
              <a:t>04/10/2011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77B3-896D-45CD-93C9-BA423B6368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F1A99-277F-4383-8CCB-78F9DE4A3F21}" type="datetimeFigureOut">
              <a:rPr lang="it-IT" smtClean="0"/>
              <a:pPr/>
              <a:t>04/10/2011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77B3-896D-45CD-93C9-BA423B63681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F1A99-277F-4383-8CCB-78F9DE4A3F21}" type="datetimeFigureOut">
              <a:rPr lang="it-IT" smtClean="0"/>
              <a:pPr/>
              <a:t>04/10/2011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277B3-896D-45CD-93C9-BA423B63681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nfredi\Desktop\OBBIETTIVI\Obb.%2005%20LIFE%20+%202010\Aratura%20Gossolengosintesi.av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6.gif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nfredi\Desktop\OBBIETTIVI\Obb.%2005%20LIFE%20+%202010\Borgotrebbiapresentazionesintesi.avi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6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sz="4000" b="1" dirty="0" smtClean="0">
                <a:solidFill>
                  <a:schemeClr val="bg2">
                    <a:lumMod val="25000"/>
                  </a:schemeClr>
                </a:solidFill>
              </a:rPr>
              <a:t>Recupero di suoli degradati con i fanghi di cartiera,</a:t>
            </a:r>
            <a:br>
              <a:rPr lang="it-IT" sz="4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it-IT" sz="4000" b="1" dirty="0" smtClean="0">
                <a:solidFill>
                  <a:schemeClr val="bg2">
                    <a:lumMod val="25000"/>
                  </a:schemeClr>
                </a:solidFill>
              </a:rPr>
              <a:t>un progetto </a:t>
            </a:r>
            <a:r>
              <a:rPr lang="it-IT" sz="4000" b="1" dirty="0" err="1" smtClean="0">
                <a:solidFill>
                  <a:schemeClr val="bg2">
                    <a:lumMod val="25000"/>
                  </a:schemeClr>
                </a:solidFill>
              </a:rPr>
              <a:t>LIFE+</a:t>
            </a:r>
            <a:r>
              <a:rPr lang="it-IT" sz="4000" b="1" dirty="0" smtClean="0">
                <a:solidFill>
                  <a:schemeClr val="bg2">
                    <a:lumMod val="25000"/>
                  </a:schemeClr>
                </a:solidFill>
              </a:rPr>
              <a:t> 2010 contro la desertificazione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it-IT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648" y="270892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 smtClean="0">
                <a:solidFill>
                  <a:schemeClr val="bg2">
                    <a:lumMod val="50000"/>
                  </a:schemeClr>
                </a:solidFill>
              </a:rPr>
              <a:t>CONVEGNO ASSOCARTA</a:t>
            </a:r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Mercoledì 12 ottobre 2011 </a:t>
            </a:r>
          </a:p>
          <a:p>
            <a:r>
              <a:rPr lang="it-IT" b="1" dirty="0" smtClean="0">
                <a:solidFill>
                  <a:schemeClr val="bg2">
                    <a:lumMod val="50000"/>
                  </a:schemeClr>
                </a:solidFill>
              </a:rPr>
              <a:t>Da rifiuti a risorse: migliorare il riciclaggio con più recupero</a:t>
            </a:r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it-IT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Immagine 3" descr="LOGO DE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581128"/>
            <a:ext cx="2160240" cy="825509"/>
          </a:xfrm>
          <a:prstGeom prst="rect">
            <a:avLst/>
          </a:prstGeom>
        </p:spPr>
      </p:pic>
      <p:pic>
        <p:nvPicPr>
          <p:cNvPr id="5" name="Immagine 4" descr="lifepl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5589240"/>
            <a:ext cx="1418456" cy="1026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TERRE RICOSTITUITE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r>
              <a:rPr lang="it-IT" sz="2400" dirty="0" smtClean="0"/>
              <a:t>Nei 5 anni di esperienza sulla tecnologia, Ecosistemi si è  dedicata alla produzione di terre ricostituite destinate alle bonifiche agrarie e al miglioramento di terreni esausti, sterili ed incolti ottenendo risultati scientifici ed agronomici di grande interesse.</a:t>
            </a:r>
            <a:endParaRPr lang="it-IT" sz="2400" dirty="0"/>
          </a:p>
        </p:txBody>
      </p:sp>
      <p:pic>
        <p:nvPicPr>
          <p:cNvPr id="6" name="Immagine 5" descr="DSC_01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573016"/>
            <a:ext cx="3456384" cy="2298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TERRE RICOSTITUITE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/>
          </a:bodyPr>
          <a:lstStyle/>
          <a:p>
            <a:r>
              <a:rPr lang="it-IT" sz="2800" dirty="0" smtClean="0"/>
              <a:t>I risultati, ottenuti da intense attività di ricerca, hanno dimostrato che questa tecnologia agisce contrastando i processi di degrado che conducono alla desertificazione dei terreni .</a:t>
            </a:r>
          </a:p>
          <a:p>
            <a:r>
              <a:rPr lang="it-IT" sz="2800" dirty="0" smtClean="0"/>
              <a:t>Il trattamento agisce sulla struttura fisica del suolo agendo sulle proprietà chimiche, fisiche e microbiologiche restituendo le funzionalità ambientali ed agrarie dei suoli degradati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Attività finali, esiti agrari delle applicazioni su un campo di prova</a:t>
            </a:r>
            <a:endParaRPr lang="it-IT" dirty="0"/>
          </a:p>
        </p:txBody>
      </p:sp>
      <p:pic>
        <p:nvPicPr>
          <p:cNvPr id="5" name="Aratura Gossolengosintesi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2276872"/>
            <a:ext cx="4869160" cy="3895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TERRE RICOSTITUITE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it-IT" dirty="0" smtClean="0"/>
              <a:t>Tale trattamento è stato ideato tenendo attentamente presente le esigenze ambientali che fanno parte delle priorità nazionali e comunitarie nei seguenti comparti:</a:t>
            </a:r>
          </a:p>
        </p:txBody>
      </p:sp>
      <p:sp>
        <p:nvSpPr>
          <p:cNvPr id="4" name="Rettangolo 3"/>
          <p:cNvSpPr/>
          <p:nvPr/>
        </p:nvSpPr>
        <p:spPr>
          <a:xfrm>
            <a:off x="899592" y="3501008"/>
            <a:ext cx="3960440" cy="8640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TUTELA DEL SUOLO DAL SUO DEGRADO E DALLA DESERTIFICAZIONE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275856" y="4581128"/>
            <a:ext cx="3960440" cy="8640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INNOVAZIONE TECNOLOGICA NEL TRATTAMENTO DEI RIFIUTI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827584" y="5661248"/>
            <a:ext cx="3960440" cy="8640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TUTELA DELLE RISORSE NATURALI</a:t>
            </a:r>
            <a:endParaRPr lang="it-IT" dirty="0"/>
          </a:p>
        </p:txBody>
      </p:sp>
      <p:pic>
        <p:nvPicPr>
          <p:cNvPr id="7" name="Immagine 6" descr="DSC_03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3501008"/>
            <a:ext cx="1368152" cy="909675"/>
          </a:xfrm>
          <a:prstGeom prst="rect">
            <a:avLst/>
          </a:prstGeom>
        </p:spPr>
      </p:pic>
      <p:pic>
        <p:nvPicPr>
          <p:cNvPr id="8" name="Immagine 7" descr="DSC_0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581128"/>
            <a:ext cx="1322998" cy="879653"/>
          </a:xfrm>
          <a:prstGeom prst="rect">
            <a:avLst/>
          </a:prstGeom>
        </p:spPr>
      </p:pic>
      <p:pic>
        <p:nvPicPr>
          <p:cNvPr id="10" name="Immagine 9" descr="lavoro0001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5661248"/>
            <a:ext cx="1344023" cy="893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TERRE RICOSTITUITE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r>
              <a:rPr lang="it-IT" sz="2800" dirty="0" smtClean="0"/>
              <a:t>L’attenzione continua alle priorità ambientali ha fatto sviluppare nei nostri laboratori  il perfezionamento del metodo e degli aspetti impiantistici e di proporre un progetto di ricerca applicata e dimostrativo alla Comunità Europea utilizzando lo strumento </a:t>
            </a:r>
            <a:r>
              <a:rPr lang="it-IT" sz="2800" b="1" dirty="0" smtClean="0">
                <a:solidFill>
                  <a:srgbClr val="FFC000"/>
                </a:solidFill>
              </a:rPr>
              <a:t>LIFE plus</a:t>
            </a:r>
            <a:endParaRPr lang="it-IT" sz="2800" b="1" dirty="0">
              <a:solidFill>
                <a:srgbClr val="FFC000"/>
              </a:solidFill>
            </a:endParaRPr>
          </a:p>
        </p:txBody>
      </p:sp>
      <p:pic>
        <p:nvPicPr>
          <p:cNvPr id="5" name="Immagine 4" descr="lifepl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3933056"/>
            <a:ext cx="2547754" cy="1842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Life + è lo strumento finanziario europeo per l’ambiente</a:t>
            </a:r>
            <a:endParaRPr lang="it-IT" dirty="0"/>
          </a:p>
        </p:txBody>
      </p:sp>
      <p:pic>
        <p:nvPicPr>
          <p:cNvPr id="4" name="Segnaposto contenuto 3" descr="banne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7315178" cy="658366"/>
          </a:xfrm>
        </p:spPr>
      </p:pic>
      <p:sp>
        <p:nvSpPr>
          <p:cNvPr id="5" name="CasellaDiTesto 4"/>
          <p:cNvSpPr txBox="1"/>
          <p:nvPr/>
        </p:nvSpPr>
        <p:spPr>
          <a:xfrm>
            <a:off x="179512" y="2564904"/>
            <a:ext cx="89644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Il progetto è inserito nel </a:t>
            </a:r>
            <a:r>
              <a:rPr lang="it-IT" sz="3200" b="1" dirty="0" smtClean="0"/>
              <a:t>LIFE + Politica e </a:t>
            </a:r>
            <a:r>
              <a:rPr lang="it-IT" sz="3200" b="1" dirty="0" err="1" smtClean="0"/>
              <a:t>governance</a:t>
            </a:r>
            <a:r>
              <a:rPr lang="it-IT" sz="3200" b="1" dirty="0" smtClean="0"/>
              <a:t> </a:t>
            </a:r>
          </a:p>
          <a:p>
            <a:r>
              <a:rPr lang="it-IT" sz="3200" b="1" dirty="0" smtClean="0"/>
              <a:t>Ambientali</a:t>
            </a:r>
            <a:r>
              <a:rPr lang="it-IT" sz="3200" dirty="0" smtClean="0"/>
              <a:t> che mira specificamente a contribuire</a:t>
            </a:r>
          </a:p>
          <a:p>
            <a:r>
              <a:rPr lang="it-IT" sz="3200" dirty="0" smtClean="0"/>
              <a:t>allo </a:t>
            </a:r>
            <a:r>
              <a:rPr lang="it-IT" sz="3200" i="1" dirty="0" smtClean="0"/>
              <a:t>sviluppo e alla  dimostrazione di approcci, tecnologie, metodi e strumenti innovativi</a:t>
            </a:r>
            <a:endParaRPr lang="it-IT" sz="3200" i="1" dirty="0"/>
          </a:p>
        </p:txBody>
      </p:sp>
      <p:pic>
        <p:nvPicPr>
          <p:cNvPr id="6" name="Immagine 5" descr="lifeplus-150x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4725144"/>
            <a:ext cx="142875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Lo strumento finanziario </a:t>
            </a:r>
            <a:r>
              <a:rPr lang="it-IT" b="1" dirty="0" smtClean="0"/>
              <a:t>LIFE +</a:t>
            </a:r>
            <a:r>
              <a:rPr lang="it-IT" dirty="0" smtClean="0"/>
              <a:t> ha inoltre i seguenti obbiettivi specifici: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Contribuire all’attuazione, all’aggiornamento e allo sviluppo della politica e legislazione comunitaria.</a:t>
            </a:r>
          </a:p>
          <a:p>
            <a:r>
              <a:rPr lang="it-IT" dirty="0" smtClean="0"/>
              <a:t>Consolidare le conoscenze in materia ambientale</a:t>
            </a:r>
          </a:p>
          <a:p>
            <a:r>
              <a:rPr lang="it-IT" dirty="0" smtClean="0"/>
              <a:t>Fornire il sostegno alla messa a punto di strumenti a vantaggio della tutela ambientale</a:t>
            </a:r>
          </a:p>
          <a:p>
            <a:r>
              <a:rPr lang="it-IT" dirty="0" smtClean="0"/>
              <a:t>Agevolare l’attuazione della politica comunitaria in materia ambientale. </a:t>
            </a:r>
            <a:endParaRPr lang="it-IT" dirty="0"/>
          </a:p>
        </p:txBody>
      </p:sp>
      <p:pic>
        <p:nvPicPr>
          <p:cNvPr id="4" name="Immagine 3" descr="lifeplus-150x1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5949280"/>
            <a:ext cx="720080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progetto: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it-IT" dirty="0" smtClean="0"/>
              <a:t>Il progetto proposto con il titolo: </a:t>
            </a:r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</a:rPr>
              <a:t>“Recupero ambientale di un suolo degradato e desertificato mediante una nuova tecnologia di trattamento di ricostituzione del terreno” </a:t>
            </a:r>
            <a:r>
              <a:rPr lang="it-IT" dirty="0" smtClean="0"/>
              <a:t>ha prima avuto accoglimento da parte del </a:t>
            </a:r>
            <a:r>
              <a:rPr lang="it-IT" b="1" dirty="0" smtClean="0"/>
              <a:t>Ministero dell’Ambiente </a:t>
            </a:r>
            <a:r>
              <a:rPr lang="it-IT" dirty="0" smtClean="0"/>
              <a:t>e successivamente è stato promosso dalla Commissione della </a:t>
            </a:r>
            <a:r>
              <a:rPr lang="it-IT" b="1" dirty="0" smtClean="0"/>
              <a:t>Comunità Europea </a:t>
            </a:r>
            <a:r>
              <a:rPr lang="it-IT" dirty="0" smtClean="0"/>
              <a:t>concedendo il finanziamento alla società m.c.m. Ecosistemi</a:t>
            </a:r>
          </a:p>
        </p:txBody>
      </p:sp>
      <p:pic>
        <p:nvPicPr>
          <p:cNvPr id="4" name="Immagine 3" descr="lifepl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5877272"/>
            <a:ext cx="914400" cy="661416"/>
          </a:xfrm>
          <a:prstGeom prst="rect">
            <a:avLst/>
          </a:prstGeom>
        </p:spPr>
      </p:pic>
      <p:pic>
        <p:nvPicPr>
          <p:cNvPr id="5" name="Immagine 4" descr="LOGO DE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904788"/>
            <a:ext cx="1728192" cy="660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L’intervento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endParaRPr lang="it-IT" sz="2800" dirty="0" smtClean="0"/>
          </a:p>
          <a:p>
            <a:r>
              <a:rPr lang="it-IT" sz="2800" dirty="0" smtClean="0"/>
              <a:t>Ecosistemi, in veste di capofila, ha presentato questa prestigiosa proposta con il Comune, la Provincia di </a:t>
            </a:r>
            <a:r>
              <a:rPr lang="it-IT" sz="2800" dirty="0"/>
              <a:t>P</a:t>
            </a:r>
            <a:r>
              <a:rPr lang="it-IT" sz="2800" dirty="0" smtClean="0"/>
              <a:t>iacenza e l’Istituto di Chimica Agraria dell’Università Cattolica del Sacro Cuore di Piacenza</a:t>
            </a:r>
          </a:p>
          <a:p>
            <a:endParaRPr lang="it-IT" sz="2800" dirty="0"/>
          </a:p>
          <a:p>
            <a:endParaRPr lang="it-IT" sz="2800" dirty="0" smtClean="0"/>
          </a:p>
          <a:p>
            <a:endParaRPr lang="it-IT" sz="2800" dirty="0"/>
          </a:p>
          <a:p>
            <a:endParaRPr lang="it-IT" sz="2800" dirty="0" smtClean="0"/>
          </a:p>
          <a:p>
            <a:endParaRPr lang="it-IT" sz="2800" dirty="0"/>
          </a:p>
        </p:txBody>
      </p:sp>
      <p:pic>
        <p:nvPicPr>
          <p:cNvPr id="4" name="Immagine 3" descr="piacen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653136"/>
            <a:ext cx="936104" cy="1389891"/>
          </a:xfrm>
          <a:prstGeom prst="rect">
            <a:avLst/>
          </a:prstGeom>
        </p:spPr>
      </p:pic>
      <p:pic>
        <p:nvPicPr>
          <p:cNvPr id="5" name="Immagine 4" descr="st_03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4581128"/>
            <a:ext cx="1080120" cy="1432520"/>
          </a:xfrm>
          <a:prstGeom prst="rect">
            <a:avLst/>
          </a:prstGeom>
        </p:spPr>
      </p:pic>
      <p:pic>
        <p:nvPicPr>
          <p:cNvPr id="6" name="Immagine 5" descr="università-cattolica-del-sacro-cuore-200x20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4869160"/>
            <a:ext cx="1152128" cy="1152128"/>
          </a:xfrm>
          <a:prstGeom prst="rect">
            <a:avLst/>
          </a:prstGeom>
        </p:spPr>
      </p:pic>
      <p:pic>
        <p:nvPicPr>
          <p:cNvPr id="7" name="Immagine 6" descr="LOGO DE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3717032"/>
            <a:ext cx="2081784" cy="795528"/>
          </a:xfrm>
          <a:prstGeom prst="rect">
            <a:avLst/>
          </a:prstGeom>
        </p:spPr>
      </p:pic>
      <p:pic>
        <p:nvPicPr>
          <p:cNvPr id="8" name="Immagine 7" descr="lifeplu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920" y="836712"/>
            <a:ext cx="1401532" cy="101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Lineamenti delle attività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Il progetto verrà sviluppato nel territorio comunale di Piacenza in un un’area sui quali sono presenti, per 200.000 m</a:t>
            </a:r>
            <a:r>
              <a:rPr lang="it-IT" sz="2800" baseline="30000" dirty="0" smtClean="0"/>
              <a:t>2</a:t>
            </a:r>
            <a:r>
              <a:rPr lang="it-IT" sz="2800" dirty="0" smtClean="0"/>
              <a:t>, suoli degradati e in parte desertificati</a:t>
            </a:r>
            <a:endParaRPr lang="it-IT" sz="2800" dirty="0"/>
          </a:p>
        </p:txBody>
      </p:sp>
      <p:pic>
        <p:nvPicPr>
          <p:cNvPr id="6" name="Immagine 5" descr="Cattur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186244"/>
            <a:ext cx="5619660" cy="3051067"/>
          </a:xfrm>
          <a:prstGeom prst="rect">
            <a:avLst/>
          </a:prstGeom>
        </p:spPr>
      </p:pic>
      <p:pic>
        <p:nvPicPr>
          <p:cNvPr id="7" name="Immagine 6" descr="lifepl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6021288"/>
            <a:ext cx="914400" cy="661416"/>
          </a:xfrm>
          <a:prstGeom prst="rect">
            <a:avLst/>
          </a:prstGeom>
        </p:spPr>
      </p:pic>
      <p:pic>
        <p:nvPicPr>
          <p:cNvPr id="8" name="Immagine 7" descr="LOGO DEF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6093296"/>
            <a:ext cx="1368152" cy="522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Ricerca e innovazione per l’ecologia agraria e industriale</a:t>
            </a:r>
            <a:endParaRPr lang="it-IT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Segnaposto contenuto 5" descr="LOGO DE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88640"/>
            <a:ext cx="3312368" cy="1265780"/>
          </a:xfrm>
        </p:spPr>
      </p:pic>
      <p:sp>
        <p:nvSpPr>
          <p:cNvPr id="10" name="CasellaDiTesto 9"/>
          <p:cNvSpPr txBox="1"/>
          <p:nvPr/>
        </p:nvSpPr>
        <p:spPr>
          <a:xfrm>
            <a:off x="251520" y="2780928"/>
            <a:ext cx="86431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Ecosistemi, dal 1997, opera nel settore del trattamento dei rifiuti </a:t>
            </a:r>
          </a:p>
          <a:p>
            <a:r>
              <a:rPr lang="it-IT" sz="2400" dirty="0" smtClean="0"/>
              <a:t>recuperabili realizzando ripristini ambientali e ripristini agronomici.</a:t>
            </a:r>
          </a:p>
          <a:p>
            <a:r>
              <a:rPr lang="it-IT" sz="2400" dirty="0" smtClean="0"/>
              <a:t>Il rigore che ha da sempre contraddistinto la società è stato ripagato</a:t>
            </a:r>
          </a:p>
          <a:p>
            <a:r>
              <a:rPr lang="it-IT" sz="2400" dirty="0" smtClean="0"/>
              <a:t>anche con l’ottenimento di certificazioni ed accreditamenti.</a:t>
            </a:r>
          </a:p>
        </p:txBody>
      </p:sp>
      <p:pic>
        <p:nvPicPr>
          <p:cNvPr id="5" name="Immagine 4" descr="Cattu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4365104"/>
            <a:ext cx="6120680" cy="2246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it-IT" dirty="0" smtClean="0"/>
              <a:t>Caratteristiche dell’area</a:t>
            </a:r>
            <a:endParaRPr lang="it-IT" dirty="0"/>
          </a:p>
        </p:txBody>
      </p:sp>
      <p:pic>
        <p:nvPicPr>
          <p:cNvPr id="4" name="Segnaposto contenuto 3" descr="DSC_00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3465601" cy="2304256"/>
          </a:xfrm>
        </p:spPr>
      </p:pic>
      <p:pic>
        <p:nvPicPr>
          <p:cNvPr id="5" name="Immagine 4" descr="DSC_00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556792"/>
            <a:ext cx="3487847" cy="2319048"/>
          </a:xfrm>
          <a:prstGeom prst="rect">
            <a:avLst/>
          </a:prstGeom>
        </p:spPr>
      </p:pic>
      <p:pic>
        <p:nvPicPr>
          <p:cNvPr id="6" name="Immagine 5" descr="ImmaginePiacenza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836712"/>
            <a:ext cx="7560020" cy="5059232"/>
          </a:xfrm>
          <a:prstGeom prst="rect">
            <a:avLst/>
          </a:prstGeom>
        </p:spPr>
      </p:pic>
      <p:pic>
        <p:nvPicPr>
          <p:cNvPr id="7" name="Immagine 6" descr="LOGO DEF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6021288"/>
            <a:ext cx="1728192" cy="660407"/>
          </a:xfrm>
          <a:prstGeom prst="rect">
            <a:avLst/>
          </a:prstGeom>
        </p:spPr>
      </p:pic>
      <p:pic>
        <p:nvPicPr>
          <p:cNvPr id="8" name="Immagine 7" descr="lifeplu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0352" y="6021288"/>
            <a:ext cx="914400" cy="661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/>
              <a:t>Caratteristiche del suolo</a:t>
            </a:r>
            <a:endParaRPr lang="it-IT" sz="3600" b="1" dirty="0"/>
          </a:p>
        </p:txBody>
      </p:sp>
      <p:pic>
        <p:nvPicPr>
          <p:cNvPr id="4" name="Segnaposto contenuto 3" descr="DSC_00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4007101" cy="2664296"/>
          </a:xfrm>
        </p:spPr>
      </p:pic>
      <p:pic>
        <p:nvPicPr>
          <p:cNvPr id="5" name="Immagine 4" descr="DSC_0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340768"/>
            <a:ext cx="3995935" cy="265687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79512" y="4365104"/>
            <a:ext cx="91489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Il terreno nel sito è rappresentativo di tutti i sintomi del degrado</a:t>
            </a:r>
          </a:p>
          <a:p>
            <a:r>
              <a:rPr lang="it-IT" sz="2400" dirty="0" smtClean="0"/>
              <a:t>dei suoli: assenza di vegetazione, scarsa dotazione di sostanza organica, </a:t>
            </a:r>
          </a:p>
          <a:p>
            <a:r>
              <a:rPr lang="it-IT" sz="2400" dirty="0" smtClean="0"/>
              <a:t>elevato pH, assenza di struttura degli aggregati ecc.</a:t>
            </a:r>
            <a:endParaRPr lang="it-IT" sz="2400" dirty="0"/>
          </a:p>
        </p:txBody>
      </p:sp>
      <p:pic>
        <p:nvPicPr>
          <p:cNvPr id="7" name="Immagine 6" descr="lifepl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6021288"/>
            <a:ext cx="914400" cy="661416"/>
          </a:xfrm>
          <a:prstGeom prst="rect">
            <a:avLst/>
          </a:prstGeom>
        </p:spPr>
      </p:pic>
      <p:pic>
        <p:nvPicPr>
          <p:cNvPr id="8" name="Immagine 7" descr="LOGO DEF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6021288"/>
            <a:ext cx="1728192" cy="660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Caratteristiche del sito</a:t>
            </a:r>
            <a:endParaRPr lang="it-IT" dirty="0"/>
          </a:p>
        </p:txBody>
      </p:sp>
      <p:pic>
        <p:nvPicPr>
          <p:cNvPr id="4" name="Borgotrebbiapresentazionesintesi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628800"/>
            <a:ext cx="6237312" cy="4187939"/>
          </a:xfrm>
          <a:prstGeom prst="rect">
            <a:avLst/>
          </a:prstGeom>
        </p:spPr>
      </p:pic>
      <p:pic>
        <p:nvPicPr>
          <p:cNvPr id="5" name="Immagine 4" descr="LOGO DEF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6021288"/>
            <a:ext cx="1728192" cy="660407"/>
          </a:xfrm>
          <a:prstGeom prst="rect">
            <a:avLst/>
          </a:prstGeom>
        </p:spPr>
      </p:pic>
      <p:pic>
        <p:nvPicPr>
          <p:cNvPr id="6" name="Immagine 5" descr="lifeplu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40352" y="6021288"/>
            <a:ext cx="914400" cy="661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it-IT" sz="4000" dirty="0" smtClean="0"/>
              <a:t>Finalità del progetto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>
            <a:normAutofit/>
          </a:bodyPr>
          <a:lstStyle/>
          <a:p>
            <a:r>
              <a:rPr lang="it-IT" sz="2800" dirty="0" smtClean="0"/>
              <a:t>Il progetto finanziato dalla Comunità Europea Life plus 2010 ha le seguenti finalità:</a:t>
            </a:r>
          </a:p>
        </p:txBody>
      </p:sp>
      <p:sp>
        <p:nvSpPr>
          <p:cNvPr id="4" name="Rettangolo 3"/>
          <p:cNvSpPr/>
          <p:nvPr/>
        </p:nvSpPr>
        <p:spPr>
          <a:xfrm>
            <a:off x="683568" y="1556792"/>
            <a:ext cx="756084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Validazione su vasta scala di un processo tecnologico innovativo che affronta concretamente la lotta ai processi di degrado del suolo e alla desertificazione</a:t>
            </a:r>
            <a:endParaRPr lang="it-IT" sz="2400" dirty="0"/>
          </a:p>
        </p:txBody>
      </p:sp>
      <p:sp>
        <p:nvSpPr>
          <p:cNvPr id="5" name="Rettangolo 4"/>
          <p:cNvSpPr/>
          <p:nvPr/>
        </p:nvSpPr>
        <p:spPr>
          <a:xfrm>
            <a:off x="683568" y="2636912"/>
            <a:ext cx="7560840" cy="10081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Sviluppo della tecnologia di Ecosistemi per la sua applicazione e diffusione a livello nazionale e comunitario</a:t>
            </a:r>
            <a:endParaRPr lang="it-IT" sz="2400" dirty="0"/>
          </a:p>
        </p:txBody>
      </p:sp>
      <p:sp>
        <p:nvSpPr>
          <p:cNvPr id="6" name="Rettangolo 5"/>
          <p:cNvSpPr/>
          <p:nvPr/>
        </p:nvSpPr>
        <p:spPr>
          <a:xfrm>
            <a:off x="683568" y="3717032"/>
            <a:ext cx="7560840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Incremento nella conoscenza sulla desertificazione dei suoli</a:t>
            </a:r>
            <a:endParaRPr lang="it-IT" sz="2400" dirty="0"/>
          </a:p>
        </p:txBody>
      </p:sp>
      <p:sp>
        <p:nvSpPr>
          <p:cNvPr id="7" name="Rettangolo 6"/>
          <p:cNvSpPr/>
          <p:nvPr/>
        </p:nvSpPr>
        <p:spPr>
          <a:xfrm>
            <a:off x="683568" y="4509120"/>
            <a:ext cx="7560840" cy="100811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Restituzione di un’area alla produttività ambientale con la realizzazione di un parco botanico</a:t>
            </a:r>
            <a:endParaRPr lang="it-IT" sz="2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83568" y="5589240"/>
            <a:ext cx="7560840" cy="830997"/>
          </a:xfrm>
          <a:prstGeom prst="rect">
            <a:avLst/>
          </a:prstGeom>
          <a:solidFill>
            <a:schemeClr val="bg2">
              <a:lumMod val="10000"/>
            </a:schemeClr>
          </a:solidFill>
          <a:ln w="19050">
            <a:solidFill>
              <a:srgbClr val="CC99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Sviluppo di nuove tecnologie sulla gestione dei rifiuti e sul risparmio delle risorse naturali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it-IT" dirty="0" smtClean="0"/>
              <a:t>Dati relativi </a:t>
            </a:r>
            <a:r>
              <a:rPr lang="it-IT" dirty="0" smtClean="0"/>
              <a:t>al progetto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980728"/>
            <a:ext cx="8363272" cy="5001419"/>
          </a:xfrm>
        </p:spPr>
        <p:txBody>
          <a:bodyPr/>
          <a:lstStyle/>
          <a:p>
            <a:r>
              <a:rPr lang="it-IT" dirty="0" smtClean="0"/>
              <a:t>Area dell’intervento: 200.000 m</a:t>
            </a:r>
            <a:r>
              <a:rPr lang="it-IT" baseline="30000" dirty="0" smtClean="0"/>
              <a:t>2</a:t>
            </a:r>
            <a:r>
              <a:rPr lang="it-IT" dirty="0" smtClean="0"/>
              <a:t> (20 ha)</a:t>
            </a:r>
          </a:p>
          <a:p>
            <a:r>
              <a:rPr lang="it-IT" dirty="0" smtClean="0"/>
              <a:t>Spessore medio dello strato di copertura 1,2 m</a:t>
            </a:r>
          </a:p>
          <a:p>
            <a:r>
              <a:rPr lang="it-IT" dirty="0" smtClean="0"/>
              <a:t>Volume complessivo di terre ricostituite: 240.000 m</a:t>
            </a:r>
            <a:r>
              <a:rPr lang="it-IT" baseline="30000" dirty="0" smtClean="0"/>
              <a:t>3</a:t>
            </a:r>
          </a:p>
          <a:p>
            <a:r>
              <a:rPr lang="it-IT" dirty="0" smtClean="0"/>
              <a:t>Quantitativo  approssimativo di rifiuti recuperabili: 230.000 t</a:t>
            </a:r>
          </a:p>
          <a:p>
            <a:r>
              <a:rPr lang="it-IT" dirty="0" smtClean="0"/>
              <a:t>Quantitativo approssimativo di fanghi di cartiera: 150.000 t.</a:t>
            </a:r>
          </a:p>
          <a:p>
            <a:r>
              <a:rPr lang="it-IT" dirty="0" smtClean="0"/>
              <a:t>Durata dell’intervento: 5 anni</a:t>
            </a:r>
          </a:p>
          <a:p>
            <a:endParaRPr lang="it-IT" dirty="0" smtClean="0"/>
          </a:p>
        </p:txBody>
      </p:sp>
      <p:pic>
        <p:nvPicPr>
          <p:cNvPr id="4" name="Immagine 3" descr="lifepl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6021288"/>
            <a:ext cx="914400" cy="661416"/>
          </a:xfrm>
          <a:prstGeom prst="rect">
            <a:avLst/>
          </a:prstGeom>
        </p:spPr>
      </p:pic>
      <p:pic>
        <p:nvPicPr>
          <p:cNvPr id="5" name="Immagine 4" descr="LOGO DE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021288"/>
            <a:ext cx="1728192" cy="660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Fanghi di cartiera </a:t>
            </a:r>
            <a:r>
              <a:rPr lang="it-IT" dirty="0" smtClean="0"/>
              <a:t>utilizzati nell’intervento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Il progetto Life + 2010 inizia con l’avvio di una campagna di indagine dei rifiuti potenzialmente utilizzabili nell’intervento e, per tale motivo, le cartiere potranno inviare i loro campioni ai nostri laboratori per avere una caratterizzazione approfondita dei loro rifiuti senza alcun costo.</a:t>
            </a:r>
          </a:p>
        </p:txBody>
      </p:sp>
      <p:pic>
        <p:nvPicPr>
          <p:cNvPr id="4" name="Immagine 3" descr="Pres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4293096"/>
            <a:ext cx="3600400" cy="2400267"/>
          </a:xfrm>
          <a:prstGeom prst="rect">
            <a:avLst/>
          </a:prstGeom>
        </p:spPr>
      </p:pic>
      <p:pic>
        <p:nvPicPr>
          <p:cNvPr id="5" name="Immagine 4" descr="LOGO DE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021288"/>
            <a:ext cx="1728192" cy="660407"/>
          </a:xfrm>
          <a:prstGeom prst="rect">
            <a:avLst/>
          </a:prstGeom>
        </p:spPr>
      </p:pic>
      <p:pic>
        <p:nvPicPr>
          <p:cNvPr id="6" name="Immagine 5" descr="lifepl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6021288"/>
            <a:ext cx="914400" cy="661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Fanghi di cartiera </a:t>
            </a:r>
            <a:r>
              <a:rPr lang="it-IT" sz="3600" dirty="0" smtClean="0"/>
              <a:t>utilizzati nell’intervento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it-IT" dirty="0" smtClean="0"/>
              <a:t>I fanghi da industria cartaria che potranno essere ritirati appartengono ai seguenti codici CER</a:t>
            </a:r>
          </a:p>
          <a:p>
            <a:r>
              <a:rPr lang="it-IT" dirty="0" smtClean="0"/>
              <a:t>[</a:t>
            </a:r>
            <a:r>
              <a:rPr lang="it-IT" b="1" dirty="0" smtClean="0"/>
              <a:t>03 </a:t>
            </a:r>
            <a:r>
              <a:rPr lang="it-IT" b="1" dirty="0" err="1" smtClean="0"/>
              <a:t>03</a:t>
            </a:r>
            <a:r>
              <a:rPr lang="it-IT" b="1" dirty="0" smtClean="0"/>
              <a:t> 05</a:t>
            </a:r>
            <a:r>
              <a:rPr lang="it-IT" dirty="0" smtClean="0"/>
              <a:t>] Fanghi prodotti da processi di </a:t>
            </a:r>
            <a:r>
              <a:rPr lang="it-IT" dirty="0" err="1" smtClean="0"/>
              <a:t>disinchiostrazione</a:t>
            </a:r>
            <a:r>
              <a:rPr lang="it-IT" dirty="0" smtClean="0"/>
              <a:t> nel riciclaggio della carta</a:t>
            </a:r>
            <a:endParaRPr lang="it-IT" dirty="0"/>
          </a:p>
        </p:txBody>
      </p:sp>
      <p:pic>
        <p:nvPicPr>
          <p:cNvPr id="4" name="Immagine 3" descr="lifepl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6021288"/>
            <a:ext cx="914400" cy="661416"/>
          </a:xfrm>
          <a:prstGeom prst="rect">
            <a:avLst/>
          </a:prstGeom>
        </p:spPr>
      </p:pic>
      <p:pic>
        <p:nvPicPr>
          <p:cNvPr id="5" name="Immagine 4" descr="LOGO DE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021288"/>
            <a:ext cx="1728192" cy="660407"/>
          </a:xfrm>
          <a:prstGeom prst="rect">
            <a:avLst/>
          </a:prstGeom>
        </p:spPr>
      </p:pic>
      <p:pic>
        <p:nvPicPr>
          <p:cNvPr id="6" name="Immagine 5" descr="075A CARTIERA LUCCHESE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4221088"/>
            <a:ext cx="1975892" cy="1702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4000" dirty="0" smtClean="0"/>
              <a:t>Fanghi di cartiera </a:t>
            </a:r>
            <a:r>
              <a:rPr lang="it-IT" sz="4000" dirty="0" smtClean="0"/>
              <a:t>utilizzati ne</a:t>
            </a:r>
            <a:r>
              <a:rPr lang="it-IT" sz="4000" dirty="0" smtClean="0"/>
              <a:t>ll’intervento 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r>
              <a:rPr lang="it-IT" dirty="0" smtClean="0"/>
              <a:t>[</a:t>
            </a:r>
            <a:r>
              <a:rPr lang="it-IT" b="1" dirty="0" smtClean="0"/>
              <a:t>03 </a:t>
            </a:r>
            <a:r>
              <a:rPr lang="it-IT" b="1" dirty="0" err="1" smtClean="0"/>
              <a:t>03</a:t>
            </a:r>
            <a:r>
              <a:rPr lang="it-IT" b="1" dirty="0" smtClean="0"/>
              <a:t> 09</a:t>
            </a:r>
            <a:r>
              <a:rPr lang="it-IT" dirty="0" smtClean="0"/>
              <a:t>] Fanghi di scarto contenenti carbonato di </a:t>
            </a:r>
            <a:r>
              <a:rPr lang="it-IT" dirty="0" smtClean="0"/>
              <a:t>calcio</a:t>
            </a:r>
            <a:endParaRPr lang="it-IT" dirty="0" smtClean="0"/>
          </a:p>
        </p:txBody>
      </p:sp>
      <p:pic>
        <p:nvPicPr>
          <p:cNvPr id="5" name="Immagine 4" descr="890A cart. del Garda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5484" y="2924944"/>
            <a:ext cx="2304618" cy="1911389"/>
          </a:xfrm>
          <a:prstGeom prst="rect">
            <a:avLst/>
          </a:prstGeom>
        </p:spPr>
      </p:pic>
      <p:pic>
        <p:nvPicPr>
          <p:cNvPr id="6" name="Immagine 5" descr="LOGO DE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021288"/>
            <a:ext cx="1728192" cy="660407"/>
          </a:xfrm>
          <a:prstGeom prst="rect">
            <a:avLst/>
          </a:prstGeom>
        </p:spPr>
      </p:pic>
      <p:pic>
        <p:nvPicPr>
          <p:cNvPr id="7" name="Immagine 6" descr="lifepl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6021288"/>
            <a:ext cx="914400" cy="661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Fanghi di cartiera </a:t>
            </a:r>
            <a:r>
              <a:rPr lang="it-IT" sz="3600" dirty="0" smtClean="0"/>
              <a:t>utilizzati nell’intervento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[</a:t>
            </a:r>
            <a:r>
              <a:rPr lang="it-IT" b="1" dirty="0" smtClean="0"/>
              <a:t>03 </a:t>
            </a:r>
            <a:r>
              <a:rPr lang="it-IT" b="1" dirty="0" err="1" smtClean="0"/>
              <a:t>03</a:t>
            </a:r>
            <a:r>
              <a:rPr lang="it-IT" b="1" dirty="0" smtClean="0"/>
              <a:t> 10</a:t>
            </a:r>
            <a:r>
              <a:rPr lang="it-IT" dirty="0" smtClean="0"/>
              <a:t>] Scarti di fibre e fanghi contenenti fibre, riempitivi e prodotti di rivestimento generati dai processi di separazione meccanica</a:t>
            </a:r>
          </a:p>
          <a:p>
            <a:endParaRPr lang="it-IT" dirty="0"/>
          </a:p>
        </p:txBody>
      </p:sp>
      <p:pic>
        <p:nvPicPr>
          <p:cNvPr id="4" name="Immagine 3" descr="913A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501008"/>
            <a:ext cx="2351534" cy="1909068"/>
          </a:xfrm>
          <a:prstGeom prst="rect">
            <a:avLst/>
          </a:prstGeom>
        </p:spPr>
      </p:pic>
      <p:pic>
        <p:nvPicPr>
          <p:cNvPr id="5" name="Immagine 4" descr="LOGO DE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021288"/>
            <a:ext cx="1728192" cy="660407"/>
          </a:xfrm>
          <a:prstGeom prst="rect">
            <a:avLst/>
          </a:prstGeom>
        </p:spPr>
      </p:pic>
      <p:pic>
        <p:nvPicPr>
          <p:cNvPr id="6" name="Immagine 5" descr="lifepl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6021288"/>
            <a:ext cx="914400" cy="661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Fanghi di cartiera utilizzati nell’intervento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[</a:t>
            </a:r>
            <a:r>
              <a:rPr lang="it-IT" b="1" dirty="0" smtClean="0"/>
              <a:t>03 </a:t>
            </a:r>
            <a:r>
              <a:rPr lang="it-IT" b="1" dirty="0" err="1" smtClean="0"/>
              <a:t>03</a:t>
            </a:r>
            <a:r>
              <a:rPr lang="it-IT" b="1" dirty="0" smtClean="0"/>
              <a:t> 11</a:t>
            </a:r>
            <a:r>
              <a:rPr lang="it-IT" dirty="0" smtClean="0"/>
              <a:t>] Fanghi prodotti dal trattamento in loco degli effluenti, diversi da quelli  di cui alla voce 03 </a:t>
            </a:r>
            <a:r>
              <a:rPr lang="it-IT" dirty="0" err="1" smtClean="0"/>
              <a:t>03</a:t>
            </a:r>
            <a:r>
              <a:rPr lang="it-IT" dirty="0" smtClean="0"/>
              <a:t> 10</a:t>
            </a:r>
          </a:p>
          <a:p>
            <a:endParaRPr lang="it-IT" dirty="0"/>
          </a:p>
        </p:txBody>
      </p:sp>
      <p:pic>
        <p:nvPicPr>
          <p:cNvPr id="4" name="Immagine 3" descr="839A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356992"/>
            <a:ext cx="2498361" cy="2026919"/>
          </a:xfrm>
          <a:prstGeom prst="rect">
            <a:avLst/>
          </a:prstGeom>
        </p:spPr>
      </p:pic>
      <p:pic>
        <p:nvPicPr>
          <p:cNvPr id="5" name="Immagine 4" descr="LOGO DE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021288"/>
            <a:ext cx="1728192" cy="660407"/>
          </a:xfrm>
          <a:prstGeom prst="rect">
            <a:avLst/>
          </a:prstGeom>
        </p:spPr>
      </p:pic>
      <p:pic>
        <p:nvPicPr>
          <p:cNvPr id="6" name="Immagine 5" descr="lifepl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6021288"/>
            <a:ext cx="914400" cy="661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it-IT" dirty="0" smtClean="0"/>
              <a:t>Ecosistemi è certificata: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UNI EN ISO 14001</a:t>
            </a:r>
            <a:endParaRPr lang="it-IT" dirty="0"/>
          </a:p>
        </p:txBody>
      </p:sp>
      <p:pic>
        <p:nvPicPr>
          <p:cNvPr id="4" name="Immagine 3" descr="Cattura1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980728"/>
            <a:ext cx="1800200" cy="1957285"/>
          </a:xfrm>
          <a:prstGeom prst="rect">
            <a:avLst/>
          </a:prstGeom>
        </p:spPr>
      </p:pic>
      <p:pic>
        <p:nvPicPr>
          <p:cNvPr id="5" name="Immagine 4" descr="14001Cattu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980728"/>
            <a:ext cx="1995868" cy="2808312"/>
          </a:xfrm>
          <a:prstGeom prst="rect">
            <a:avLst/>
          </a:prstGeom>
        </p:spPr>
      </p:pic>
      <p:pic>
        <p:nvPicPr>
          <p:cNvPr id="6" name="Immagine 5" descr="lavoro0001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861048"/>
            <a:ext cx="1860219" cy="1237118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467544" y="3789040"/>
            <a:ext cx="2959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it-IT" sz="3200" dirty="0" smtClean="0"/>
              <a:t>UNI EN ISO 9001</a:t>
            </a:r>
            <a:endParaRPr lang="it-IT" sz="3200" dirty="0"/>
          </a:p>
        </p:txBody>
      </p:sp>
      <p:pic>
        <p:nvPicPr>
          <p:cNvPr id="8" name="Immagine 7" descr="9001Cattur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3861048"/>
            <a:ext cx="2016224" cy="2863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Fanghi di cartiera utilizzati nell’intervento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[</a:t>
            </a:r>
            <a:r>
              <a:rPr lang="it-IT" b="1" dirty="0" smtClean="0"/>
              <a:t>03 </a:t>
            </a:r>
            <a:r>
              <a:rPr lang="it-IT" b="1" dirty="0" err="1" smtClean="0"/>
              <a:t>03</a:t>
            </a:r>
            <a:r>
              <a:rPr lang="it-IT" b="1" dirty="0" smtClean="0"/>
              <a:t> 99</a:t>
            </a:r>
            <a:r>
              <a:rPr lang="it-IT" dirty="0" smtClean="0"/>
              <a:t>] Rifiuti non specificati </a:t>
            </a:r>
            <a:r>
              <a:rPr lang="it-IT" dirty="0" err="1" smtClean="0"/>
              <a:t>altrimenti*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683568" y="2276872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* Per </a:t>
            </a:r>
            <a:r>
              <a:rPr lang="it-IT" dirty="0" smtClean="0">
                <a:solidFill>
                  <a:srgbClr val="C00000"/>
                </a:solidFill>
              </a:rPr>
              <a:t>i rifiuti rientranti nella categoria 03 </a:t>
            </a:r>
            <a:r>
              <a:rPr lang="it-IT" dirty="0" err="1" smtClean="0">
                <a:solidFill>
                  <a:srgbClr val="C00000"/>
                </a:solidFill>
              </a:rPr>
              <a:t>03</a:t>
            </a:r>
            <a:r>
              <a:rPr lang="it-IT" dirty="0" smtClean="0">
                <a:solidFill>
                  <a:srgbClr val="C00000"/>
                </a:solidFill>
              </a:rPr>
              <a:t> 99 </a:t>
            </a:r>
            <a:r>
              <a:rPr lang="it-IT" dirty="0" smtClean="0">
                <a:solidFill>
                  <a:srgbClr val="C00000"/>
                </a:solidFill>
              </a:rPr>
              <a:t>potranno essere sviluppati  </a:t>
            </a:r>
            <a:r>
              <a:rPr lang="it-IT" dirty="0" smtClean="0">
                <a:solidFill>
                  <a:srgbClr val="C00000"/>
                </a:solidFill>
              </a:rPr>
              <a:t>studi specifici </a:t>
            </a:r>
            <a:r>
              <a:rPr lang="it-IT" dirty="0" smtClean="0">
                <a:solidFill>
                  <a:srgbClr val="C00000"/>
                </a:solidFill>
              </a:rPr>
              <a:t>per </a:t>
            </a:r>
            <a:r>
              <a:rPr lang="it-IT" dirty="0" smtClean="0">
                <a:solidFill>
                  <a:srgbClr val="C00000"/>
                </a:solidFill>
              </a:rPr>
              <a:t>il loro recupero nel caso le indagini ne delineassero potenzialità interessanti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5" name="Immagine 4" descr="272A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3501008"/>
            <a:ext cx="2487662" cy="1924736"/>
          </a:xfrm>
          <a:prstGeom prst="rect">
            <a:avLst/>
          </a:prstGeom>
        </p:spPr>
      </p:pic>
      <p:pic>
        <p:nvPicPr>
          <p:cNvPr id="6" name="Immagine 5" descr="LOGO DE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021288"/>
            <a:ext cx="1728192" cy="660407"/>
          </a:xfrm>
          <a:prstGeom prst="rect">
            <a:avLst/>
          </a:prstGeom>
        </p:spPr>
      </p:pic>
      <p:pic>
        <p:nvPicPr>
          <p:cNvPr id="7" name="Immagine 6" descr="lifepl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6021288"/>
            <a:ext cx="914400" cy="661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Ecosistemi è accreditata: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UNI CEI ISO/IEC 17025:2005</a:t>
            </a:r>
            <a:endParaRPr lang="it-IT" dirty="0"/>
          </a:p>
        </p:txBody>
      </p:sp>
      <p:pic>
        <p:nvPicPr>
          <p:cNvPr id="5" name="Immagine 4" descr="17025Cattu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484784"/>
            <a:ext cx="3456384" cy="4923427"/>
          </a:xfrm>
          <a:prstGeom prst="rect">
            <a:avLst/>
          </a:prstGeom>
        </p:spPr>
      </p:pic>
      <p:pic>
        <p:nvPicPr>
          <p:cNvPr id="6" name="Immagine 5" descr="lavoro0001_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492896"/>
            <a:ext cx="3662534" cy="2435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Ecosistemi è riconosciuta: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Ministero dell’Università </a:t>
            </a:r>
          </a:p>
          <a:p>
            <a:pPr>
              <a:buNone/>
            </a:pPr>
            <a:r>
              <a:rPr lang="it-IT" dirty="0" smtClean="0"/>
              <a:t>e della Ricerca Scientifica</a:t>
            </a:r>
          </a:p>
          <a:p>
            <a:pPr>
              <a:buNone/>
            </a:pPr>
            <a:r>
              <a:rPr lang="it-IT" sz="2800" i="1" dirty="0" smtClean="0"/>
              <a:t>Albo dei laboratori di ricerca</a:t>
            </a:r>
            <a:endParaRPr lang="it-IT" sz="2800" i="1" dirty="0"/>
          </a:p>
        </p:txBody>
      </p:sp>
      <p:pic>
        <p:nvPicPr>
          <p:cNvPr id="4" name="Immagine 3" descr="Ministero RicercaCattu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24507" y="1484785"/>
            <a:ext cx="3508122" cy="4968551"/>
          </a:xfrm>
          <a:prstGeom prst="rect">
            <a:avLst/>
          </a:prstGeom>
        </p:spPr>
      </p:pic>
      <p:pic>
        <p:nvPicPr>
          <p:cNvPr id="5" name="Immagine 4" descr="Tesi 5 R2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429000"/>
            <a:ext cx="3445981" cy="2291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Ecosistemi è riconosciuta: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497363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Ministero delle Risorse </a:t>
            </a:r>
          </a:p>
          <a:p>
            <a:pPr>
              <a:buNone/>
            </a:pPr>
            <a:r>
              <a:rPr lang="it-IT" dirty="0" smtClean="0"/>
              <a:t>Agricole e Forestali</a:t>
            </a:r>
          </a:p>
          <a:p>
            <a:pPr>
              <a:spcBef>
                <a:spcPts val="0"/>
              </a:spcBef>
              <a:buNone/>
            </a:pPr>
            <a:r>
              <a:rPr lang="it-IT" sz="2800" i="1" dirty="0" smtClean="0"/>
              <a:t>Elenco laboratori riconosciuti dal</a:t>
            </a:r>
          </a:p>
          <a:p>
            <a:pPr>
              <a:spcBef>
                <a:spcPts val="0"/>
              </a:spcBef>
              <a:buNone/>
            </a:pPr>
            <a:r>
              <a:rPr lang="it-IT" sz="2800" i="1" dirty="0" smtClean="0"/>
              <a:t>Ministero delle Risorse Agricole e</a:t>
            </a:r>
          </a:p>
          <a:p>
            <a:pPr>
              <a:spcBef>
                <a:spcPts val="0"/>
              </a:spcBef>
              <a:buNone/>
            </a:pPr>
            <a:r>
              <a:rPr lang="it-IT" sz="2800" i="1" dirty="0" smtClean="0"/>
              <a:t>Forestali</a:t>
            </a:r>
            <a:endParaRPr lang="it-IT" sz="2800" i="1" dirty="0"/>
          </a:p>
        </p:txBody>
      </p:sp>
      <p:pic>
        <p:nvPicPr>
          <p:cNvPr id="4" name="Immagine 3" descr="Laboratori agricolturaCattu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26508" y="1700808"/>
            <a:ext cx="3487372" cy="4718695"/>
          </a:xfrm>
          <a:prstGeom prst="rect">
            <a:avLst/>
          </a:prstGeom>
        </p:spPr>
      </p:pic>
      <p:pic>
        <p:nvPicPr>
          <p:cNvPr id="5" name="Immagine 4" descr="lavoro0001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7340" y="4077072"/>
            <a:ext cx="3373444" cy="2243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L’innovazione e la ricerca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	</a:t>
            </a:r>
            <a:r>
              <a:rPr lang="it-IT" sz="3000" dirty="0" smtClean="0">
                <a:solidFill>
                  <a:schemeClr val="bg2">
                    <a:lumMod val="10000"/>
                  </a:schemeClr>
                </a:solidFill>
              </a:rPr>
              <a:t>L’unione di più competenze ha consentito lo sviluppo di un principio innovativo nel campo del trattamento di alcune tipologie di rifiuti, tra cui i fanghi di cartiera, che da origine ad un prodotto denominato </a:t>
            </a:r>
            <a:r>
              <a:rPr lang="it-IT" sz="3000" b="1" dirty="0" smtClean="0">
                <a:solidFill>
                  <a:schemeClr val="bg2">
                    <a:lumMod val="10000"/>
                  </a:schemeClr>
                </a:solidFill>
              </a:rPr>
              <a:t>TERRE RICOSTITUITE</a:t>
            </a:r>
            <a:endParaRPr lang="it-IT" sz="3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Immagine 3" descr="DSC_1230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573016"/>
            <a:ext cx="3096344" cy="3034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/>
          <a:lstStyle/>
          <a:p>
            <a:r>
              <a:rPr lang="it-IT" dirty="0" smtClean="0"/>
              <a:t>Tale impegno ha dato origine a due brevetti che sono incentrati sul processo di ricostituzione dei suoli e sul metodo che applica il modello concettuale e il suo utilizzo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5" name="Immagine 4" descr="DSC_0556.JPG"/>
          <p:cNvPicPr>
            <a:picLocks noChangeAspect="1"/>
          </p:cNvPicPr>
          <p:nvPr/>
        </p:nvPicPr>
        <p:blipFill>
          <a:blip r:embed="rId2" cstate="print"/>
          <a:srcRect b="14057"/>
          <a:stretch>
            <a:fillRect/>
          </a:stretch>
        </p:blipFill>
        <p:spPr>
          <a:xfrm>
            <a:off x="1763688" y="2852936"/>
            <a:ext cx="5544616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TERRE</a:t>
            </a:r>
            <a:r>
              <a:rPr lang="it-IT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RICOSTITUITE</a:t>
            </a:r>
            <a:endParaRPr lang="it-IT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r>
              <a:rPr lang="it-IT" sz="2800" dirty="0" smtClean="0"/>
              <a:t>Il trattamento dei suoli e dei rifiuti mediante un processo di tipo chimico e meccanico consente di mutare le caratteristiche dei materiali lavorati ottenendo una </a:t>
            </a:r>
            <a:r>
              <a:rPr lang="it-IT" sz="2800" b="1" dirty="0" smtClean="0"/>
              <a:t>materia prima </a:t>
            </a:r>
            <a:r>
              <a:rPr lang="it-IT" sz="2800" dirty="0" smtClean="0"/>
              <a:t>nei rispetti delle norme tecniche di settore</a:t>
            </a:r>
            <a:endParaRPr lang="it-IT" sz="2800" dirty="0"/>
          </a:p>
        </p:txBody>
      </p:sp>
      <p:pic>
        <p:nvPicPr>
          <p:cNvPr id="4" name="Immagine 3" descr="DSC_0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3861048"/>
            <a:ext cx="2031104" cy="2385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991</Words>
  <Application>Microsoft Office PowerPoint</Application>
  <PresentationFormat>Presentazione su schermo (4:3)</PresentationFormat>
  <Paragraphs>95</Paragraphs>
  <Slides>30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Tema di Office</vt:lpstr>
      <vt:lpstr>Recupero di suoli degradati con i fanghi di cartiera, un progetto LIFE+ 2010 contro la desertificazione </vt:lpstr>
      <vt:lpstr>Ricerca e innovazione per l’ecologia agraria e industriale</vt:lpstr>
      <vt:lpstr>Ecosistemi è certificata:</vt:lpstr>
      <vt:lpstr>Ecosistemi è accreditata:</vt:lpstr>
      <vt:lpstr>Ecosistemi è riconosciuta:</vt:lpstr>
      <vt:lpstr>Ecosistemi è riconosciuta:</vt:lpstr>
      <vt:lpstr>L’innovazione e la ricerca</vt:lpstr>
      <vt:lpstr>Diapositiva 8</vt:lpstr>
      <vt:lpstr>TERRE RICOSTITUITE</vt:lpstr>
      <vt:lpstr>TERRE RICOSTITUITE</vt:lpstr>
      <vt:lpstr>TERRE RICOSTITUITE</vt:lpstr>
      <vt:lpstr>Attività finali, esiti agrari delle applicazioni su un campo di prova</vt:lpstr>
      <vt:lpstr>TERRE RICOSTITUITE</vt:lpstr>
      <vt:lpstr>TERRE RICOSTITUITE</vt:lpstr>
      <vt:lpstr>Life + è lo strumento finanziario europeo per l’ambiente</vt:lpstr>
      <vt:lpstr>Lo strumento finanziario LIFE + ha inoltre i seguenti obbiettivi specifici:</vt:lpstr>
      <vt:lpstr>Il progetto:</vt:lpstr>
      <vt:lpstr>L’intervento </vt:lpstr>
      <vt:lpstr>Lineamenti delle attività</vt:lpstr>
      <vt:lpstr>Caratteristiche dell’area</vt:lpstr>
      <vt:lpstr>Caratteristiche del suolo</vt:lpstr>
      <vt:lpstr>Caratteristiche del sito</vt:lpstr>
      <vt:lpstr>Finalità del progetto</vt:lpstr>
      <vt:lpstr>Dati relativi al progetto</vt:lpstr>
      <vt:lpstr>Fanghi di cartiera utilizzati nell’intervento</vt:lpstr>
      <vt:lpstr>Fanghi di cartiera utilizzati nell’intervento</vt:lpstr>
      <vt:lpstr>Fanghi di cartiera utilizzati nell’intervento </vt:lpstr>
      <vt:lpstr>Fanghi di cartiera utilizzati nell’intervento</vt:lpstr>
      <vt:lpstr>Fanghi di cartiera utilizzati nell’intervento</vt:lpstr>
      <vt:lpstr>Fanghi di cartiera utilizzati nell’intervento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Recupero di suoli degradati con i fanghi di cartiera, un progetto LIFE+ 2010 contro la desertificazione</dc:title>
  <dc:creator>Manfredi</dc:creator>
  <cp:lastModifiedBy>Manfredi</cp:lastModifiedBy>
  <cp:revision>72</cp:revision>
  <dcterms:created xsi:type="dcterms:W3CDTF">2011-09-20T14:40:45Z</dcterms:created>
  <dcterms:modified xsi:type="dcterms:W3CDTF">2011-10-04T09:54:22Z</dcterms:modified>
</cp:coreProperties>
</file>